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6"/>
  </p:notesMasterIdLst>
  <p:sldIdLst>
    <p:sldId id="256" r:id="rId2"/>
    <p:sldId id="259" r:id="rId3"/>
    <p:sldId id="261" r:id="rId4"/>
    <p:sldId id="263" r:id="rId5"/>
    <p:sldId id="265" r:id="rId6"/>
    <p:sldId id="269" r:id="rId7"/>
    <p:sldId id="271" r:id="rId8"/>
    <p:sldId id="273" r:id="rId9"/>
    <p:sldId id="275" r:id="rId10"/>
    <p:sldId id="277" r:id="rId11"/>
    <p:sldId id="279" r:id="rId12"/>
    <p:sldId id="281" r:id="rId13"/>
    <p:sldId id="283" r:id="rId14"/>
    <p:sldId id="285" r:id="rId15"/>
    <p:sldId id="287" r:id="rId16"/>
    <p:sldId id="289" r:id="rId17"/>
    <p:sldId id="291" r:id="rId18"/>
    <p:sldId id="293" r:id="rId19"/>
    <p:sldId id="295" r:id="rId20"/>
    <p:sldId id="301" r:id="rId21"/>
    <p:sldId id="303" r:id="rId22"/>
    <p:sldId id="305" r:id="rId23"/>
    <p:sldId id="307" r:id="rId24"/>
    <p:sldId id="311" r:id="rId25"/>
    <p:sldId id="313" r:id="rId26"/>
    <p:sldId id="315" r:id="rId27"/>
    <p:sldId id="317" r:id="rId28"/>
    <p:sldId id="323" r:id="rId29"/>
    <p:sldId id="325" r:id="rId30"/>
    <p:sldId id="327" r:id="rId31"/>
    <p:sldId id="329" r:id="rId32"/>
    <p:sldId id="331" r:id="rId33"/>
    <p:sldId id="333" r:id="rId34"/>
    <p:sldId id="335" r:id="rId35"/>
    <p:sldId id="337" r:id="rId36"/>
    <p:sldId id="341" r:id="rId37"/>
    <p:sldId id="345" r:id="rId38"/>
    <p:sldId id="349" r:id="rId39"/>
    <p:sldId id="353" r:id="rId40"/>
    <p:sldId id="357" r:id="rId41"/>
    <p:sldId id="373" r:id="rId42"/>
    <p:sldId id="375" r:id="rId43"/>
    <p:sldId id="377" r:id="rId44"/>
    <p:sldId id="379" r:id="rId45"/>
    <p:sldId id="381" r:id="rId46"/>
    <p:sldId id="383" r:id="rId47"/>
    <p:sldId id="385" r:id="rId48"/>
    <p:sldId id="387" r:id="rId49"/>
    <p:sldId id="389" r:id="rId50"/>
    <p:sldId id="391" r:id="rId51"/>
    <p:sldId id="393" r:id="rId52"/>
    <p:sldId id="395" r:id="rId53"/>
    <p:sldId id="397" r:id="rId54"/>
    <p:sldId id="399" r:id="rId55"/>
    <p:sldId id="401" r:id="rId56"/>
    <p:sldId id="403" r:id="rId57"/>
    <p:sldId id="405" r:id="rId58"/>
    <p:sldId id="407" r:id="rId59"/>
    <p:sldId id="409" r:id="rId60"/>
    <p:sldId id="411" r:id="rId61"/>
    <p:sldId id="413" r:id="rId62"/>
    <p:sldId id="415" r:id="rId63"/>
    <p:sldId id="417" r:id="rId64"/>
    <p:sldId id="419" r:id="rId65"/>
  </p:sldIdLst>
  <p:sldSz cx="9144000" cy="5143500" type="screen16x9"/>
  <p:notesSz cx="6799263" cy="9929813"/>
  <p:custDataLst>
    <p:tags r:id="rId67"/>
  </p:custDataLst>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0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0" autoAdjust="0"/>
    <p:restoredTop sz="94678"/>
  </p:normalViewPr>
  <p:slideViewPr>
    <p:cSldViewPr>
      <p:cViewPr varScale="1">
        <p:scale>
          <a:sx n="117" d="100"/>
          <a:sy n="117" d="100"/>
        </p:scale>
        <p:origin x="654" y="102"/>
      </p:cViewPr>
      <p:guideLst/>
    </p:cSldViewPr>
  </p:slideViewPr>
  <p:notesTextViewPr>
    <p:cViewPr>
      <p:scale>
        <a:sx n="1" d="1"/>
        <a:sy n="1" d="1"/>
      </p:scale>
      <p:origin x="0" y="0"/>
    </p:cViewPr>
  </p:notesTextViewPr>
  <p:sorterViewPr>
    <p:cViewPr>
      <p:scale>
        <a:sx n="181" d="100"/>
        <a:sy n="181" d="100"/>
      </p:scale>
      <p:origin x="0" y="0"/>
    </p:cViewPr>
  </p:sorterViewPr>
  <p:notesViewPr>
    <p:cSldViewPr>
      <p:cViewPr>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gs" Target="tags/tag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46347" cy="496490"/>
          </a:xfrm>
          <a:prstGeom prst="rect">
            <a:avLst/>
          </a:prstGeom>
        </p:spPr>
        <p:txBody>
          <a:bodyPr vert="horz" lIns="91029" tIns="45514" rIns="91029" bIns="45514" rtlCol="0"/>
          <a:lstStyle>
            <a:lvl1pPr algn="l">
              <a:defRPr sz="1200"/>
            </a:lvl1pPr>
          </a:lstStyle>
          <a:p>
            <a:endParaRPr lang="sv-SE"/>
          </a:p>
        </p:txBody>
      </p:sp>
      <p:sp>
        <p:nvSpPr>
          <p:cNvPr id="3" name="Platshållare för datum 2"/>
          <p:cNvSpPr>
            <a:spLocks noGrp="1"/>
          </p:cNvSpPr>
          <p:nvPr>
            <p:ph type="dt" idx="1"/>
          </p:nvPr>
        </p:nvSpPr>
        <p:spPr>
          <a:xfrm>
            <a:off x="3851342" y="0"/>
            <a:ext cx="2946347" cy="496490"/>
          </a:xfrm>
          <a:prstGeom prst="rect">
            <a:avLst/>
          </a:prstGeom>
        </p:spPr>
        <p:txBody>
          <a:bodyPr vert="horz" lIns="91029" tIns="45514" rIns="91029" bIns="45514" rtlCol="0"/>
          <a:lstStyle>
            <a:lvl1pPr algn="r">
              <a:defRPr sz="1200"/>
            </a:lvl1pPr>
          </a:lstStyle>
          <a:p>
            <a:fld id="{C51D43CF-4250-4FCC-9F87-67256B49C6C8}" type="datetimeFigureOut">
              <a:rPr lang="sv-SE" smtClean="0"/>
              <a:t>2025-02-21</a:t>
            </a:fld>
            <a:endParaRPr lang="sv-SE"/>
          </a:p>
        </p:txBody>
      </p:sp>
      <p:sp>
        <p:nvSpPr>
          <p:cNvPr id="4" name="Platshållare för bildobjekt 3"/>
          <p:cNvSpPr>
            <a:spLocks noGrp="1" noRot="1" noChangeAspect="1"/>
          </p:cNvSpPr>
          <p:nvPr>
            <p:ph type="sldImg" idx="2"/>
          </p:nvPr>
        </p:nvSpPr>
        <p:spPr>
          <a:xfrm>
            <a:off x="90488" y="744538"/>
            <a:ext cx="6618287" cy="3724275"/>
          </a:xfrm>
          <a:prstGeom prst="rect">
            <a:avLst/>
          </a:prstGeom>
          <a:noFill/>
          <a:ln w="12700">
            <a:solidFill>
              <a:prstClr val="black"/>
            </a:solidFill>
          </a:ln>
        </p:spPr>
      </p:sp>
      <p:sp>
        <p:nvSpPr>
          <p:cNvPr id="5" name="Platshållare för anteckningar 4"/>
          <p:cNvSpPr>
            <a:spLocks noGrp="1"/>
          </p:cNvSpPr>
          <p:nvPr>
            <p:ph type="body" sz="quarter" idx="3"/>
          </p:nvPr>
        </p:nvSpPr>
        <p:spPr>
          <a:xfrm>
            <a:off x="679927" y="4716661"/>
            <a:ext cx="5439410" cy="4468416"/>
          </a:xfrm>
          <a:prstGeom prst="rect">
            <a:avLst/>
          </a:prstGeom>
        </p:spPr>
        <p:txBody>
          <a:bodyPr vert="horz" lIns="91029" tIns="45514" rIns="91029" bIns="45514"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9431600"/>
            <a:ext cx="2946347" cy="496490"/>
          </a:xfrm>
          <a:prstGeom prst="rect">
            <a:avLst/>
          </a:prstGeom>
        </p:spPr>
        <p:txBody>
          <a:bodyPr vert="horz" lIns="91029" tIns="45514" rIns="91029" bIns="45514" rtlCol="0" anchor="b"/>
          <a:lstStyle>
            <a:lvl1pPr algn="l">
              <a:defRPr sz="1200"/>
            </a:lvl1pPr>
          </a:lstStyle>
          <a:p>
            <a:endParaRPr lang="sv-SE"/>
          </a:p>
        </p:txBody>
      </p:sp>
      <p:sp>
        <p:nvSpPr>
          <p:cNvPr id="7" name="Platshållare för bildnummer 6"/>
          <p:cNvSpPr>
            <a:spLocks noGrp="1"/>
          </p:cNvSpPr>
          <p:nvPr>
            <p:ph type="sldNum" sz="quarter" idx="5"/>
          </p:nvPr>
        </p:nvSpPr>
        <p:spPr>
          <a:xfrm>
            <a:off x="3851342" y="9431600"/>
            <a:ext cx="2946347" cy="496490"/>
          </a:xfrm>
          <a:prstGeom prst="rect">
            <a:avLst/>
          </a:prstGeom>
        </p:spPr>
        <p:txBody>
          <a:bodyPr vert="horz" lIns="91029" tIns="45514" rIns="91029" bIns="45514" rtlCol="0" anchor="b"/>
          <a:lstStyle>
            <a:lvl1pPr algn="r">
              <a:defRPr sz="1200"/>
            </a:lvl1pPr>
          </a:lstStyle>
          <a:p>
            <a:fld id="{E356CE4E-E75E-48D9-88FC-8D09A4C446AD}" type="slidenum">
              <a:rPr lang="sv-SE" smtClean="0"/>
              <a:t>‹#›</a:t>
            </a:fld>
            <a:endParaRPr lang="sv-SE"/>
          </a:p>
        </p:txBody>
      </p:sp>
    </p:spTree>
    <p:extLst>
      <p:ext uri="{BB962C8B-B14F-4D97-AF65-F5344CB8AC3E}">
        <p14:creationId xmlns:p14="http://schemas.microsoft.com/office/powerpoint/2010/main" val="27408495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Rubrikbild på bakgrundsplatts">
    <p:spTree>
      <p:nvGrpSpPr>
        <p:cNvPr id="1" name=""/>
        <p:cNvGrpSpPr/>
        <p:nvPr/>
      </p:nvGrpSpPr>
      <p:grpSpPr>
        <a:xfrm>
          <a:off x="0" y="0"/>
          <a:ext cx="0" cy="0"/>
          <a:chOff x="0" y="0"/>
          <a:chExt cx="0" cy="0"/>
        </a:xfrm>
      </p:grpSpPr>
      <p:pic>
        <p:nvPicPr>
          <p:cNvPr id="4" name="Bildobjekt 3"/>
          <p:cNvPicPr/>
          <p:nvPr userDrawn="1"/>
        </p:nvPicPr>
        <p:blipFill>
          <a:blip r:embed="rId2">
            <a:extLst>
              <a:ext uri="{28A0092B-C50C-407E-A947-70E740481C1C}">
                <a14:useLocalDpi xmlns:a14="http://schemas.microsoft.com/office/drawing/2010/main" val="0"/>
              </a:ext>
            </a:extLst>
          </a:blip>
          <a:srcRect t="1" b="41032"/>
          <a:stretch>
            <a:fillRect/>
          </a:stretch>
        </p:blipFill>
        <p:spPr bwMode="auto">
          <a:xfrm>
            <a:off x="0" y="-2"/>
            <a:ext cx="9147670" cy="4194000"/>
          </a:xfrm>
          <a:prstGeom prst="rect">
            <a:avLst/>
          </a:prstGeom>
          <a:noFill/>
          <a:ln>
            <a:noFill/>
          </a:ln>
          <a:extLst>
            <a:ext uri="{909E8E84-426E-40dd-AFC4-6F175D3DCCD1}">
              <a14:hiddenFill xmlns:p14="http://schemas.microsoft.com/office/powerpoint/2010/main" xmlns:p15="http://schemas.microsoft.com/office/powerpoint/2012/main" xmlns:a14="http://schemas.microsoft.com/office/drawing/2010/main" xmlns="">
                <a:solidFill>
                  <a:srgbClr val="FFFFFF"/>
                </a:solidFill>
              </a14:hiddenFill>
            </a:ext>
            <a:ext uri="{91240B29-F687-4f45-9708-019B960494DF}">
              <a14:hiddenLine xmlns:p14="http://schemas.microsoft.com/office/powerpoint/2010/main" xmlns:p15="http://schemas.microsoft.com/office/powerpoint/2012/main" xmlns:a14="http://schemas.microsoft.com/office/drawing/2010/main" xmlns="" w="9525">
                <a:solidFill>
                  <a:srgbClr val="000000"/>
                </a:solidFill>
                <a:miter lim="800000"/>
                <a:headEnd/>
                <a:tailEnd/>
              </a14:hiddenLine>
            </a:ext>
          </a:extLst>
        </p:spPr>
      </p:pic>
      <p:sp>
        <p:nvSpPr>
          <p:cNvPr id="2" name="Rubrik 1"/>
          <p:cNvSpPr>
            <a:spLocks noGrp="1"/>
          </p:cNvSpPr>
          <p:nvPr>
            <p:ph type="ctrTitle"/>
          </p:nvPr>
        </p:nvSpPr>
        <p:spPr>
          <a:xfrm>
            <a:off x="755650" y="1168004"/>
            <a:ext cx="7704139" cy="756084"/>
          </a:xfrm>
        </p:spPr>
        <p:txBody>
          <a:bodyPr>
            <a:noAutofit/>
          </a:bodyPr>
          <a:lstStyle>
            <a:lvl1pPr algn="l">
              <a:defRPr sz="4400">
                <a:solidFill>
                  <a:schemeClr val="bg1"/>
                </a:solidFill>
              </a:defRPr>
            </a:lvl1pPr>
          </a:lstStyle>
          <a:p>
            <a:r>
              <a:rPr lang="sv-SE"/>
              <a:t>Klicka här för att ändra mall för rubrikformat</a:t>
            </a:r>
          </a:p>
        </p:txBody>
      </p:sp>
    </p:spTree>
    <p:extLst>
      <p:ext uri="{BB962C8B-B14F-4D97-AF65-F5344CB8AC3E}">
        <p14:creationId xmlns:p14="http://schemas.microsoft.com/office/powerpoint/2010/main" val="124427229"/>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Rubrik + Brödtext, ljus bakgrund, Kapitelmärkning">
    <p:spTree>
      <p:nvGrpSpPr>
        <p:cNvPr id="1" name=""/>
        <p:cNvGrpSpPr/>
        <p:nvPr/>
      </p:nvGrpSpPr>
      <p:grpSpPr>
        <a:xfrm>
          <a:off x="0" y="0"/>
          <a:ext cx="0" cy="0"/>
          <a:chOff x="0" y="0"/>
          <a:chExt cx="0" cy="0"/>
        </a:xfrm>
      </p:grpSpPr>
      <p:pic>
        <p:nvPicPr>
          <p:cNvPr id="7" name="Bildobjekt 6">
            <a:extLst>
              <a:ext uri="{FF2B5EF4-FFF2-40B4-BE49-F238E27FC236}">
                <a16:creationId xmlns:a16="http://schemas.microsoft.com/office/drawing/2014/main" id="{5FB7DD71-2BB3-E140-86D0-C985F652F900}"/>
              </a:ext>
            </a:extLst>
          </p:cNvPr>
          <p:cNvPicPr/>
          <p:nvPr userDrawn="1"/>
        </p:nvPicPr>
        <p:blipFill>
          <a:blip r:embed="rId2">
            <a:extLst>
              <a:ext uri="{28A0092B-C50C-407E-A947-70E740481C1C}">
                <a14:useLocalDpi xmlns:a14="http://schemas.microsoft.com/office/drawing/2010/main" val="0"/>
              </a:ext>
            </a:extLst>
          </a:blip>
          <a:srcRect b="40958"/>
          <a:stretch>
            <a:fillRect/>
          </a:stretch>
        </p:blipFill>
        <p:spPr bwMode="auto">
          <a:xfrm>
            <a:off x="0" y="-3"/>
            <a:ext cx="9147600" cy="4194001"/>
          </a:xfrm>
          <a:prstGeom prst="rect">
            <a:avLst/>
          </a:prstGeom>
          <a:noFill/>
          <a:ln>
            <a:noFill/>
          </a:ln>
          <a:extLst>
            <a:ext uri="{909E8E84-426E-40dd-AFC4-6F175D3DCCD1}">
              <a14:hiddenFill xmlns:p14="http://schemas.microsoft.com/office/powerpoint/2010/main" xmlns:p15="http://schemas.microsoft.com/office/powerpoint/2012/main" xmlns:a14="http://schemas.microsoft.com/office/drawing/2010/main" xmlns="">
                <a:solidFill>
                  <a:srgbClr val="FFFFFF"/>
                </a:solidFill>
              </a14:hiddenFill>
            </a:ext>
            <a:ext uri="{91240B29-F687-4f45-9708-019B960494DF}">
              <a14:hiddenLine xmlns:p14="http://schemas.microsoft.com/office/powerpoint/2010/main" xmlns:p15="http://schemas.microsoft.com/office/powerpoint/2012/main" xmlns:a14="http://schemas.microsoft.com/office/drawing/2010/main" xmlns="" w="9525">
                <a:solidFill>
                  <a:srgbClr val="000000"/>
                </a:solidFill>
                <a:miter lim="800000"/>
                <a:headEnd/>
                <a:tailEnd/>
              </a14:hiddenLine>
            </a:ext>
          </a:extLst>
        </p:spPr>
      </p:pic>
      <p:sp>
        <p:nvSpPr>
          <p:cNvPr id="4" name="Platshållare för text 3"/>
          <p:cNvSpPr>
            <a:spLocks noGrp="1"/>
          </p:cNvSpPr>
          <p:nvPr>
            <p:ph type="body" sz="quarter" idx="10"/>
          </p:nvPr>
        </p:nvSpPr>
        <p:spPr>
          <a:xfrm>
            <a:off x="760578" y="568325"/>
            <a:ext cx="7704139" cy="590551"/>
          </a:xfrm>
        </p:spPr>
        <p:txBody>
          <a:bodyPr anchor="ctr">
            <a:noAutofit/>
          </a:bodyPr>
          <a:lstStyle>
            <a:lvl1pPr marL="0" indent="0" algn="l">
              <a:buNone/>
              <a:defRPr sz="3000">
                <a:solidFill>
                  <a:srgbClr val="0050A0"/>
                </a:solidFill>
                <a:latin typeface="+mj-lt"/>
                <a:cs typeface="Arial" pitchFamily="34" charset="0"/>
              </a:defRPr>
            </a:lvl1pPr>
          </a:lstStyle>
          <a:p>
            <a:pPr lvl="0"/>
            <a:r>
              <a:rPr lang="sv-SE"/>
              <a:t>Klicka här för att ändra format på bakgrundstexten</a:t>
            </a:r>
          </a:p>
        </p:txBody>
      </p:sp>
      <p:sp>
        <p:nvSpPr>
          <p:cNvPr id="5" name="Platshållare för text 5"/>
          <p:cNvSpPr>
            <a:spLocks noGrp="1"/>
          </p:cNvSpPr>
          <p:nvPr>
            <p:ph type="body" sz="quarter" idx="11"/>
          </p:nvPr>
        </p:nvSpPr>
        <p:spPr>
          <a:xfrm>
            <a:off x="755650" y="1336769"/>
            <a:ext cx="7704139" cy="2603134"/>
          </a:xfrm>
        </p:spPr>
        <p:txBody>
          <a:bodyPr>
            <a:noAutofit/>
          </a:bodyPr>
          <a:lstStyle>
            <a:lvl1pPr marL="0" indent="0">
              <a:spcBef>
                <a:spcPts val="600"/>
              </a:spcBef>
              <a:spcAft>
                <a:spcPts val="600"/>
              </a:spcAft>
              <a:buNone/>
              <a:defRPr sz="2000">
                <a:solidFill>
                  <a:schemeClr val="tx1"/>
                </a:solidFill>
                <a:latin typeface="+mn-lt"/>
                <a:cs typeface="Arial"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sv-SE"/>
              <a:t>Klicka här för att ändra format på bakgrundstexten</a:t>
            </a:r>
          </a:p>
        </p:txBody>
      </p:sp>
      <p:sp>
        <p:nvSpPr>
          <p:cNvPr id="6" name="Platshållare för text 5"/>
          <p:cNvSpPr>
            <a:spLocks noGrp="1"/>
          </p:cNvSpPr>
          <p:nvPr>
            <p:ph type="body" sz="quarter" idx="13"/>
          </p:nvPr>
        </p:nvSpPr>
        <p:spPr>
          <a:xfrm>
            <a:off x="395288" y="249083"/>
            <a:ext cx="8064500" cy="160492"/>
          </a:xfrm>
        </p:spPr>
        <p:txBody>
          <a:bodyPr anchor="ctr">
            <a:noAutofit/>
          </a:bodyPr>
          <a:lstStyle>
            <a:lvl1pPr marL="0" indent="0">
              <a:buFontTx/>
              <a:buNone/>
              <a:defRPr sz="1000" b="1">
                <a:solidFill>
                  <a:srgbClr val="0050A0"/>
                </a:solidFill>
                <a:latin typeface="+mj-lt"/>
                <a:cs typeface="Arial" pitchFamily="34" charset="0"/>
              </a:defRPr>
            </a:lvl1pPr>
          </a:lstStyle>
          <a:p>
            <a:pPr lvl="0"/>
            <a:r>
              <a:rPr lang="sv-SE"/>
              <a:t>Klicka här för att ändra format på bakgrundstexten</a:t>
            </a:r>
          </a:p>
        </p:txBody>
      </p:sp>
    </p:spTree>
    <p:extLst>
      <p:ext uri="{BB962C8B-B14F-4D97-AF65-F5344CB8AC3E}">
        <p14:creationId xmlns:p14="http://schemas.microsoft.com/office/powerpoint/2010/main" val="662332416"/>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3_Rubrik + Brödtext, ljus bakgrund, Kapitelmärkning">
    <p:spTree>
      <p:nvGrpSpPr>
        <p:cNvPr id="1" name=""/>
        <p:cNvGrpSpPr/>
        <p:nvPr/>
      </p:nvGrpSpPr>
      <p:grpSpPr>
        <a:xfrm>
          <a:off x="0" y="0"/>
          <a:ext cx="0" cy="0"/>
          <a:chOff x="0" y="0"/>
          <a:chExt cx="0" cy="0"/>
        </a:xfrm>
      </p:grpSpPr>
      <p:sp>
        <p:nvSpPr>
          <p:cNvPr id="8" name="Rektangel 7">
            <a:extLst>
              <a:ext uri="{FF2B5EF4-FFF2-40B4-BE49-F238E27FC236}">
                <a16:creationId xmlns:a16="http://schemas.microsoft.com/office/drawing/2014/main" id="{AACED7FC-43C7-894A-A901-859E163D61C4}"/>
              </a:ext>
            </a:extLst>
          </p:cNvPr>
          <p:cNvSpPr/>
          <p:nvPr userDrawn="1"/>
        </p:nvSpPr>
        <p:spPr>
          <a:xfrm>
            <a:off x="0" y="0"/>
            <a:ext cx="9144000" cy="4195763"/>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4" name="Platshållare för text 3"/>
          <p:cNvSpPr>
            <a:spLocks noGrp="1"/>
          </p:cNvSpPr>
          <p:nvPr>
            <p:ph type="body" sz="quarter" idx="10"/>
          </p:nvPr>
        </p:nvSpPr>
        <p:spPr>
          <a:xfrm>
            <a:off x="760578" y="568325"/>
            <a:ext cx="7704139" cy="590551"/>
          </a:xfrm>
        </p:spPr>
        <p:txBody>
          <a:bodyPr anchor="ctr">
            <a:noAutofit/>
          </a:bodyPr>
          <a:lstStyle>
            <a:lvl1pPr marL="0" indent="0" algn="l">
              <a:buNone/>
              <a:defRPr sz="3000">
                <a:solidFill>
                  <a:srgbClr val="0050A0"/>
                </a:solidFill>
                <a:latin typeface="+mj-lt"/>
                <a:cs typeface="Arial" pitchFamily="34" charset="0"/>
              </a:defRPr>
            </a:lvl1pPr>
          </a:lstStyle>
          <a:p>
            <a:pPr lvl="0"/>
            <a:r>
              <a:rPr lang="sv-SE"/>
              <a:t>Klicka här för att ändra format på bakgrundstexten</a:t>
            </a:r>
          </a:p>
        </p:txBody>
      </p:sp>
      <p:sp>
        <p:nvSpPr>
          <p:cNvPr id="5" name="Platshållare för text 5"/>
          <p:cNvSpPr>
            <a:spLocks noGrp="1"/>
          </p:cNvSpPr>
          <p:nvPr>
            <p:ph type="body" sz="quarter" idx="11"/>
          </p:nvPr>
        </p:nvSpPr>
        <p:spPr>
          <a:xfrm>
            <a:off x="755650" y="1336769"/>
            <a:ext cx="7704139" cy="2603134"/>
          </a:xfrm>
        </p:spPr>
        <p:txBody>
          <a:bodyPr>
            <a:noAutofit/>
          </a:bodyPr>
          <a:lstStyle>
            <a:lvl1pPr marL="0" indent="0">
              <a:spcBef>
                <a:spcPts val="600"/>
              </a:spcBef>
              <a:spcAft>
                <a:spcPts val="600"/>
              </a:spcAft>
              <a:buNone/>
              <a:defRPr sz="2000">
                <a:solidFill>
                  <a:schemeClr val="tx1"/>
                </a:solidFill>
                <a:latin typeface="+mn-lt"/>
                <a:cs typeface="Arial"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sv-SE"/>
              <a:t>Klicka här för att ändra format på bakgrundstexten</a:t>
            </a:r>
          </a:p>
        </p:txBody>
      </p:sp>
      <p:sp>
        <p:nvSpPr>
          <p:cNvPr id="6" name="Platshållare för text 5"/>
          <p:cNvSpPr>
            <a:spLocks noGrp="1"/>
          </p:cNvSpPr>
          <p:nvPr>
            <p:ph type="body" sz="quarter" idx="13"/>
          </p:nvPr>
        </p:nvSpPr>
        <p:spPr>
          <a:xfrm>
            <a:off x="395288" y="249083"/>
            <a:ext cx="8064500" cy="160492"/>
          </a:xfrm>
        </p:spPr>
        <p:txBody>
          <a:bodyPr anchor="ctr">
            <a:noAutofit/>
          </a:bodyPr>
          <a:lstStyle>
            <a:lvl1pPr marL="0" indent="0">
              <a:buFontTx/>
              <a:buNone/>
              <a:defRPr sz="1000" b="1">
                <a:solidFill>
                  <a:srgbClr val="0050A0"/>
                </a:solidFill>
                <a:latin typeface="+mj-lt"/>
                <a:cs typeface="Arial" pitchFamily="34" charset="0"/>
              </a:defRPr>
            </a:lvl1pPr>
          </a:lstStyle>
          <a:p>
            <a:pPr lvl="0"/>
            <a:r>
              <a:rPr lang="sv-SE"/>
              <a:t>Klicka här för att ändra format på bakgrundstexten</a:t>
            </a:r>
          </a:p>
        </p:txBody>
      </p:sp>
    </p:spTree>
    <p:extLst>
      <p:ext uri="{BB962C8B-B14F-4D97-AF65-F5344CB8AC3E}">
        <p14:creationId xmlns:p14="http://schemas.microsoft.com/office/powerpoint/2010/main" val="2709560566"/>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Rubrik på Bild">
    <p:spTree>
      <p:nvGrpSpPr>
        <p:cNvPr id="1" name=""/>
        <p:cNvGrpSpPr/>
        <p:nvPr/>
      </p:nvGrpSpPr>
      <p:grpSpPr>
        <a:xfrm>
          <a:off x="0" y="0"/>
          <a:ext cx="0" cy="0"/>
          <a:chOff x="0" y="0"/>
          <a:chExt cx="0" cy="0"/>
        </a:xfrm>
      </p:grpSpPr>
      <p:pic>
        <p:nvPicPr>
          <p:cNvPr id="4" name="Bildobjekt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4192588"/>
          </a:xfrm>
          <a:prstGeom prst="rect">
            <a:avLst/>
          </a:prstGeom>
        </p:spPr>
      </p:pic>
      <p:sp>
        <p:nvSpPr>
          <p:cNvPr id="5" name="Platshållare för bild 4"/>
          <p:cNvSpPr>
            <a:spLocks noGrp="1"/>
          </p:cNvSpPr>
          <p:nvPr>
            <p:ph type="pic" sz="quarter" idx="10"/>
          </p:nvPr>
        </p:nvSpPr>
        <p:spPr>
          <a:xfrm>
            <a:off x="0" y="1"/>
            <a:ext cx="9144000" cy="4192587"/>
          </a:xfrm>
        </p:spPr>
        <p:txBody>
          <a:bodyPr/>
          <a:lstStyle>
            <a:lvl1pPr marL="0" indent="0">
              <a:buNone/>
              <a:defRPr/>
            </a:lvl1pPr>
          </a:lstStyle>
          <a:p>
            <a:r>
              <a:rPr lang="sv-SE"/>
              <a:t>Klicka på ikonen för att lägga till en bild</a:t>
            </a:r>
          </a:p>
        </p:txBody>
      </p:sp>
      <p:sp>
        <p:nvSpPr>
          <p:cNvPr id="2" name="Rubrik 1"/>
          <p:cNvSpPr>
            <a:spLocks noGrp="1"/>
          </p:cNvSpPr>
          <p:nvPr>
            <p:ph type="ctrTitle"/>
          </p:nvPr>
        </p:nvSpPr>
        <p:spPr>
          <a:xfrm>
            <a:off x="762549" y="1168004"/>
            <a:ext cx="7704139" cy="756084"/>
          </a:xfrm>
        </p:spPr>
        <p:txBody>
          <a:bodyPr>
            <a:noAutofit/>
          </a:bodyPr>
          <a:lstStyle>
            <a:lvl1pPr algn="l">
              <a:defRPr sz="4400">
                <a:solidFill>
                  <a:schemeClr val="bg1"/>
                </a:solidFill>
              </a:defRPr>
            </a:lvl1pPr>
          </a:lstStyle>
          <a:p>
            <a:r>
              <a:rPr lang="sv-SE"/>
              <a:t>Klicka här för att ändra mall för rubrikformat</a:t>
            </a:r>
          </a:p>
        </p:txBody>
      </p:sp>
    </p:spTree>
    <p:extLst>
      <p:ext uri="{BB962C8B-B14F-4D97-AF65-F5344CB8AC3E}">
        <p14:creationId xmlns:p14="http://schemas.microsoft.com/office/powerpoint/2010/main" val="3827758554"/>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Rubrik och punktlista + kapitelmärkning">
    <p:spTree>
      <p:nvGrpSpPr>
        <p:cNvPr id="1" name=""/>
        <p:cNvGrpSpPr/>
        <p:nvPr/>
      </p:nvGrpSpPr>
      <p:grpSpPr>
        <a:xfrm>
          <a:off x="0" y="0"/>
          <a:ext cx="0" cy="0"/>
          <a:chOff x="0" y="0"/>
          <a:chExt cx="0" cy="0"/>
        </a:xfrm>
      </p:grpSpPr>
      <p:sp>
        <p:nvSpPr>
          <p:cNvPr id="2" name="Rubrik 1"/>
          <p:cNvSpPr>
            <a:spLocks noGrp="1"/>
          </p:cNvSpPr>
          <p:nvPr>
            <p:ph type="title"/>
          </p:nvPr>
        </p:nvSpPr>
        <p:spPr>
          <a:xfrm>
            <a:off x="761565" y="573881"/>
            <a:ext cx="7704139" cy="584994"/>
          </a:xfrm>
        </p:spPr>
        <p:txBody>
          <a:bodyPr>
            <a:noAutofit/>
          </a:bodyPr>
          <a:lstStyle>
            <a:lvl1pPr algn="l">
              <a:defRPr sz="3000">
                <a:solidFill>
                  <a:srgbClr val="0050A0"/>
                </a:solidFill>
              </a:defRPr>
            </a:lvl1pPr>
          </a:lstStyle>
          <a:p>
            <a:r>
              <a:rPr lang="sv-SE"/>
              <a:t>Klicka här för att ändra mall för rubrikformat</a:t>
            </a:r>
          </a:p>
        </p:txBody>
      </p:sp>
      <p:sp>
        <p:nvSpPr>
          <p:cNvPr id="8" name="Platshållare för text 7"/>
          <p:cNvSpPr>
            <a:spLocks noGrp="1"/>
          </p:cNvSpPr>
          <p:nvPr>
            <p:ph type="body" sz="quarter" idx="10"/>
          </p:nvPr>
        </p:nvSpPr>
        <p:spPr>
          <a:xfrm>
            <a:off x="761564" y="1329929"/>
            <a:ext cx="7698223" cy="2609973"/>
          </a:xfrm>
        </p:spPr>
        <p:txBody>
          <a:bodyPr>
            <a:noAutofit/>
          </a:bodyPr>
          <a:lstStyle>
            <a:lvl1pPr>
              <a:buClr>
                <a:srgbClr val="0050A0"/>
              </a:buClr>
              <a:defRPr sz="2000">
                <a:solidFill>
                  <a:schemeClr val="tx1"/>
                </a:solidFill>
                <a:latin typeface="+mn-lt"/>
                <a:cs typeface="Arial" pitchFamily="34" charset="0"/>
              </a:defRPr>
            </a:lvl1pPr>
            <a:lvl2pPr marL="742950" indent="-285750">
              <a:buClr>
                <a:srgbClr val="0050A0"/>
              </a:buClr>
              <a:buFont typeface="Arial" pitchFamily="34" charset="0"/>
              <a:buChar char="•"/>
              <a:defRPr sz="1800">
                <a:solidFill>
                  <a:schemeClr val="tx1"/>
                </a:solidFill>
                <a:latin typeface="+mn-lt"/>
                <a:cs typeface="Arial" pitchFamily="34" charset="0"/>
              </a:defRPr>
            </a:lvl2pPr>
            <a:lvl3pPr marL="1143000" indent="-228600">
              <a:buClr>
                <a:srgbClr val="0050A0"/>
              </a:buClr>
              <a:buFont typeface="Arial" pitchFamily="34" charset="0"/>
              <a:buChar char="•"/>
              <a:defRPr sz="1600">
                <a:solidFill>
                  <a:schemeClr val="tx1"/>
                </a:solidFill>
                <a:latin typeface="+mn-lt"/>
                <a:cs typeface="Arial" pitchFamily="34" charset="0"/>
              </a:defRPr>
            </a:lvl3pPr>
            <a:lvl4pPr marL="1600200" indent="-228600">
              <a:buClr>
                <a:srgbClr val="0050A0"/>
              </a:buClr>
              <a:buFont typeface="Arial" pitchFamily="34" charset="0"/>
              <a:buChar char="•"/>
              <a:defRPr sz="1400">
                <a:solidFill>
                  <a:schemeClr val="tx1"/>
                </a:solidFill>
                <a:latin typeface="+mn-lt"/>
                <a:cs typeface="Arial" pitchFamily="34" charset="0"/>
              </a:defRPr>
            </a:lvl4pPr>
            <a:lvl5pPr marL="2057400" indent="-228600">
              <a:buClr>
                <a:srgbClr val="0050A0"/>
              </a:buClr>
              <a:buFont typeface="Arial" pitchFamily="34" charset="0"/>
              <a:buChar char="•"/>
              <a:defRPr sz="1200">
                <a:solidFill>
                  <a:schemeClr val="tx1"/>
                </a:solidFill>
                <a:latin typeface="+mn-lt"/>
                <a:cs typeface="Arial" pitchFamily="34" charset="0"/>
              </a:defRPr>
            </a:lvl5pPr>
          </a:lstStyle>
          <a:p>
            <a:pPr lvl="0"/>
            <a:r>
              <a:rPr lang="sv-SE"/>
              <a:t>Klicka här för att ändra format på bakgrundstexten</a:t>
            </a:r>
          </a:p>
        </p:txBody>
      </p:sp>
      <p:sp>
        <p:nvSpPr>
          <p:cNvPr id="6" name="Platshållare för text 5"/>
          <p:cNvSpPr>
            <a:spLocks noGrp="1"/>
          </p:cNvSpPr>
          <p:nvPr>
            <p:ph type="body" sz="quarter" idx="11"/>
          </p:nvPr>
        </p:nvSpPr>
        <p:spPr>
          <a:xfrm>
            <a:off x="396000" y="248400"/>
            <a:ext cx="8063787" cy="161175"/>
          </a:xfrm>
        </p:spPr>
        <p:txBody>
          <a:bodyPr anchor="ctr">
            <a:noAutofit/>
          </a:bodyPr>
          <a:lstStyle>
            <a:lvl1pPr marL="0" indent="0">
              <a:buFontTx/>
              <a:buNone/>
              <a:defRPr sz="1000" b="1">
                <a:solidFill>
                  <a:srgbClr val="0050A0"/>
                </a:solidFill>
                <a:latin typeface="+mn-lt"/>
                <a:cs typeface="Arial" pitchFamily="34" charset="0"/>
              </a:defRPr>
            </a:lvl1pPr>
          </a:lstStyle>
          <a:p>
            <a:pPr lvl="0"/>
            <a:r>
              <a:rPr lang="sv-SE"/>
              <a:t>Klicka här för att ändra format på bakgrundstexten</a:t>
            </a:r>
          </a:p>
        </p:txBody>
      </p:sp>
    </p:spTree>
    <p:extLst>
      <p:ext uri="{BB962C8B-B14F-4D97-AF65-F5344CB8AC3E}">
        <p14:creationId xmlns:p14="http://schemas.microsoft.com/office/powerpoint/2010/main" val="2033138245"/>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ubrik, Brödtext, Bild, Kapitelmärkning">
    <p:spTree>
      <p:nvGrpSpPr>
        <p:cNvPr id="1" name=""/>
        <p:cNvGrpSpPr/>
        <p:nvPr/>
      </p:nvGrpSpPr>
      <p:grpSpPr>
        <a:xfrm>
          <a:off x="0" y="0"/>
          <a:ext cx="0" cy="0"/>
          <a:chOff x="0" y="0"/>
          <a:chExt cx="0" cy="0"/>
        </a:xfrm>
      </p:grpSpPr>
      <p:sp>
        <p:nvSpPr>
          <p:cNvPr id="4" name="Platshållare för text 3"/>
          <p:cNvSpPr>
            <a:spLocks noGrp="1"/>
          </p:cNvSpPr>
          <p:nvPr>
            <p:ph type="body" sz="quarter" idx="10"/>
          </p:nvPr>
        </p:nvSpPr>
        <p:spPr>
          <a:xfrm>
            <a:off x="755650" y="573882"/>
            <a:ext cx="3816350" cy="584993"/>
          </a:xfrm>
        </p:spPr>
        <p:txBody>
          <a:bodyPr anchor="ctr">
            <a:noAutofit/>
          </a:bodyPr>
          <a:lstStyle>
            <a:lvl1pPr marL="0" indent="0" algn="l">
              <a:buNone/>
              <a:defRPr sz="3000">
                <a:solidFill>
                  <a:srgbClr val="0050A0"/>
                </a:solidFill>
                <a:latin typeface="+mj-lt"/>
                <a:cs typeface="Arial" pitchFamily="34" charset="0"/>
              </a:defRPr>
            </a:lvl1pPr>
          </a:lstStyle>
          <a:p>
            <a:pPr lvl="0"/>
            <a:r>
              <a:rPr lang="sv-SE"/>
              <a:t>Klicka här för att ändra format på bakgrundstexten</a:t>
            </a:r>
          </a:p>
        </p:txBody>
      </p:sp>
      <p:sp>
        <p:nvSpPr>
          <p:cNvPr id="6" name="Platshållare för text 5"/>
          <p:cNvSpPr>
            <a:spLocks noGrp="1"/>
          </p:cNvSpPr>
          <p:nvPr>
            <p:ph type="body" sz="quarter" idx="11"/>
          </p:nvPr>
        </p:nvSpPr>
        <p:spPr>
          <a:xfrm>
            <a:off x="755650" y="1330110"/>
            <a:ext cx="3816350" cy="2862081"/>
          </a:xfrm>
        </p:spPr>
        <p:txBody>
          <a:bodyPr>
            <a:noAutofit/>
          </a:bodyPr>
          <a:lstStyle>
            <a:lvl1pPr marL="0" indent="0">
              <a:spcBef>
                <a:spcPts val="600"/>
              </a:spcBef>
              <a:spcAft>
                <a:spcPts val="600"/>
              </a:spcAft>
              <a:buNone/>
              <a:defRPr sz="2000">
                <a:solidFill>
                  <a:schemeClr val="tx1"/>
                </a:solidFill>
                <a:latin typeface="+mn-lt"/>
                <a:cs typeface="Arial"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sv-SE"/>
              <a:t>Klicka här för att ändra format på bakgrundstexten</a:t>
            </a:r>
          </a:p>
        </p:txBody>
      </p:sp>
      <p:sp>
        <p:nvSpPr>
          <p:cNvPr id="9" name="Platshållare för bild 8"/>
          <p:cNvSpPr>
            <a:spLocks noGrp="1"/>
          </p:cNvSpPr>
          <p:nvPr>
            <p:ph type="pic" sz="quarter" idx="12"/>
          </p:nvPr>
        </p:nvSpPr>
        <p:spPr>
          <a:xfrm>
            <a:off x="4859788" y="573882"/>
            <a:ext cx="3600000" cy="3618310"/>
          </a:xfrm>
        </p:spPr>
        <p:txBody>
          <a:bodyPr/>
          <a:lstStyle>
            <a:lvl1pPr marL="0" indent="0">
              <a:buNone/>
              <a:defRPr/>
            </a:lvl1pPr>
          </a:lstStyle>
          <a:p>
            <a:r>
              <a:rPr lang="sv-SE"/>
              <a:t>Klicka på ikonen för att lägga till en bild</a:t>
            </a:r>
          </a:p>
        </p:txBody>
      </p:sp>
      <p:sp>
        <p:nvSpPr>
          <p:cNvPr id="5" name="Platshållare för text 5"/>
          <p:cNvSpPr>
            <a:spLocks noGrp="1"/>
          </p:cNvSpPr>
          <p:nvPr>
            <p:ph type="body" sz="quarter" idx="13"/>
          </p:nvPr>
        </p:nvSpPr>
        <p:spPr>
          <a:xfrm>
            <a:off x="395288" y="249083"/>
            <a:ext cx="8064500" cy="160492"/>
          </a:xfrm>
        </p:spPr>
        <p:txBody>
          <a:bodyPr anchor="ctr">
            <a:noAutofit/>
          </a:bodyPr>
          <a:lstStyle>
            <a:lvl1pPr marL="0" indent="0">
              <a:buFontTx/>
              <a:buNone/>
              <a:defRPr sz="1000" b="1">
                <a:solidFill>
                  <a:srgbClr val="0050A0"/>
                </a:solidFill>
                <a:latin typeface="+mn-lt"/>
                <a:cs typeface="Arial" pitchFamily="34" charset="0"/>
              </a:defRPr>
            </a:lvl1pPr>
          </a:lstStyle>
          <a:p>
            <a:pPr lvl="0"/>
            <a:r>
              <a:rPr lang="sv-SE"/>
              <a:t>Klicka här för att ändra format på bakgrundstexten</a:t>
            </a:r>
          </a:p>
        </p:txBody>
      </p:sp>
    </p:spTree>
    <p:extLst>
      <p:ext uri="{BB962C8B-B14F-4D97-AF65-F5344CB8AC3E}">
        <p14:creationId xmlns:p14="http://schemas.microsoft.com/office/powerpoint/2010/main" val="3684743752"/>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Rubrik + Bild, Kapitelmärkning">
    <p:spTree>
      <p:nvGrpSpPr>
        <p:cNvPr id="1" name=""/>
        <p:cNvGrpSpPr/>
        <p:nvPr/>
      </p:nvGrpSpPr>
      <p:grpSpPr>
        <a:xfrm>
          <a:off x="0" y="0"/>
          <a:ext cx="0" cy="0"/>
          <a:chOff x="0" y="0"/>
          <a:chExt cx="0" cy="0"/>
        </a:xfrm>
      </p:grpSpPr>
      <p:sp>
        <p:nvSpPr>
          <p:cNvPr id="4" name="Platshållare för text 3"/>
          <p:cNvSpPr>
            <a:spLocks noGrp="1"/>
          </p:cNvSpPr>
          <p:nvPr>
            <p:ph type="body" sz="quarter" idx="10"/>
          </p:nvPr>
        </p:nvSpPr>
        <p:spPr>
          <a:xfrm>
            <a:off x="755650" y="573882"/>
            <a:ext cx="7704139" cy="584993"/>
          </a:xfrm>
        </p:spPr>
        <p:txBody>
          <a:bodyPr anchor="ctr">
            <a:noAutofit/>
          </a:bodyPr>
          <a:lstStyle>
            <a:lvl1pPr marL="0" indent="0" algn="l">
              <a:buNone/>
              <a:defRPr sz="3000">
                <a:solidFill>
                  <a:srgbClr val="0050A0"/>
                </a:solidFill>
                <a:latin typeface="+mj-lt"/>
                <a:cs typeface="Arial" pitchFamily="34" charset="0"/>
              </a:defRPr>
            </a:lvl1pPr>
          </a:lstStyle>
          <a:p>
            <a:pPr lvl="0"/>
            <a:r>
              <a:rPr lang="sv-SE"/>
              <a:t>Klicka här för att ändra format på bakgrundstexten</a:t>
            </a:r>
          </a:p>
        </p:txBody>
      </p:sp>
      <p:sp>
        <p:nvSpPr>
          <p:cNvPr id="9" name="Platshållare för bild 8"/>
          <p:cNvSpPr>
            <a:spLocks noGrp="1" noChangeAspect="1"/>
          </p:cNvSpPr>
          <p:nvPr>
            <p:ph type="pic" sz="quarter" idx="12"/>
          </p:nvPr>
        </p:nvSpPr>
        <p:spPr>
          <a:xfrm>
            <a:off x="755650" y="1329614"/>
            <a:ext cx="7704139" cy="2610562"/>
          </a:xfrm>
        </p:spPr>
        <p:txBody>
          <a:bodyPr/>
          <a:lstStyle>
            <a:lvl1pPr marL="0" indent="0">
              <a:buNone/>
              <a:defRPr/>
            </a:lvl1pPr>
          </a:lstStyle>
          <a:p>
            <a:r>
              <a:rPr lang="sv-SE"/>
              <a:t>Klicka på ikonen för att lägga till en bild</a:t>
            </a:r>
          </a:p>
        </p:txBody>
      </p:sp>
      <p:sp>
        <p:nvSpPr>
          <p:cNvPr id="5" name="Platshållare för text 5"/>
          <p:cNvSpPr>
            <a:spLocks noGrp="1"/>
          </p:cNvSpPr>
          <p:nvPr>
            <p:ph type="body" sz="quarter" idx="13"/>
          </p:nvPr>
        </p:nvSpPr>
        <p:spPr>
          <a:xfrm>
            <a:off x="395288" y="249492"/>
            <a:ext cx="8064500" cy="160083"/>
          </a:xfrm>
        </p:spPr>
        <p:txBody>
          <a:bodyPr anchor="ctr">
            <a:noAutofit/>
          </a:bodyPr>
          <a:lstStyle>
            <a:lvl1pPr marL="0" indent="0">
              <a:buFontTx/>
              <a:buNone/>
              <a:defRPr sz="1000" b="1">
                <a:solidFill>
                  <a:srgbClr val="0050A0"/>
                </a:solidFill>
                <a:latin typeface="+mn-lt"/>
                <a:cs typeface="Arial" pitchFamily="34" charset="0"/>
              </a:defRPr>
            </a:lvl1pPr>
          </a:lstStyle>
          <a:p>
            <a:pPr lvl="0"/>
            <a:r>
              <a:rPr lang="sv-SE"/>
              <a:t>Klicka här för att ändra format på bakgrundstexten</a:t>
            </a:r>
          </a:p>
        </p:txBody>
      </p:sp>
    </p:spTree>
    <p:extLst>
      <p:ext uri="{BB962C8B-B14F-4D97-AF65-F5344CB8AC3E}">
        <p14:creationId xmlns:p14="http://schemas.microsoft.com/office/powerpoint/2010/main" val="3960068185"/>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Rubrik + Brödtext, mörk bakgrund, Kapitelmärkning">
    <p:spTree>
      <p:nvGrpSpPr>
        <p:cNvPr id="1" name=""/>
        <p:cNvGrpSpPr/>
        <p:nvPr/>
      </p:nvGrpSpPr>
      <p:grpSpPr>
        <a:xfrm>
          <a:off x="0" y="0"/>
          <a:ext cx="0" cy="0"/>
          <a:chOff x="0" y="0"/>
          <a:chExt cx="0" cy="0"/>
        </a:xfrm>
      </p:grpSpPr>
      <p:pic>
        <p:nvPicPr>
          <p:cNvPr id="8" name="Bildobjekt 7">
            <a:extLst>
              <a:ext uri="{FF2B5EF4-FFF2-40B4-BE49-F238E27FC236}">
                <a16:creationId xmlns:a16="http://schemas.microsoft.com/office/drawing/2014/main" id="{BFFC75E9-C109-AB40-B376-00003B10B30D}"/>
              </a:ext>
            </a:extLst>
          </p:cNvPr>
          <p:cNvPicPr/>
          <p:nvPr userDrawn="1"/>
        </p:nvPicPr>
        <p:blipFill>
          <a:blip r:embed="rId2">
            <a:extLst>
              <a:ext uri="{28A0092B-C50C-407E-A947-70E740481C1C}">
                <a14:useLocalDpi xmlns:a14="http://schemas.microsoft.com/office/drawing/2010/main" val="0"/>
              </a:ext>
            </a:extLst>
          </a:blip>
          <a:srcRect t="1" b="41032"/>
          <a:stretch>
            <a:fillRect/>
          </a:stretch>
        </p:blipFill>
        <p:spPr bwMode="auto">
          <a:xfrm>
            <a:off x="0" y="-2"/>
            <a:ext cx="9147670" cy="4194000"/>
          </a:xfrm>
          <a:prstGeom prst="rect">
            <a:avLst/>
          </a:prstGeom>
          <a:noFill/>
          <a:ln>
            <a:noFill/>
          </a:ln>
          <a:extLst>
            <a:ext uri="{909E8E84-426E-40dd-AFC4-6F175D3DCCD1}">
              <a14:hiddenFill xmlns:p14="http://schemas.microsoft.com/office/powerpoint/2010/main" xmlns:p15="http://schemas.microsoft.com/office/powerpoint/2012/main" xmlns:a14="http://schemas.microsoft.com/office/drawing/2010/main" xmlns="">
                <a:solidFill>
                  <a:srgbClr val="FFFFFF"/>
                </a:solidFill>
              </a14:hiddenFill>
            </a:ext>
            <a:ext uri="{91240B29-F687-4f45-9708-019B960494DF}">
              <a14:hiddenLine xmlns:p14="http://schemas.microsoft.com/office/powerpoint/2010/main" xmlns:p15="http://schemas.microsoft.com/office/powerpoint/2012/main" xmlns:a14="http://schemas.microsoft.com/office/drawing/2010/main" xmlns="" w="9525">
                <a:solidFill>
                  <a:srgbClr val="000000"/>
                </a:solidFill>
                <a:miter lim="800000"/>
                <a:headEnd/>
                <a:tailEnd/>
              </a14:hiddenLine>
            </a:ext>
          </a:extLst>
        </p:spPr>
      </p:pic>
      <p:sp>
        <p:nvSpPr>
          <p:cNvPr id="4" name="Platshållare för text 3"/>
          <p:cNvSpPr>
            <a:spLocks noGrp="1"/>
          </p:cNvSpPr>
          <p:nvPr>
            <p:ph type="body" sz="quarter" idx="10"/>
          </p:nvPr>
        </p:nvSpPr>
        <p:spPr>
          <a:xfrm>
            <a:off x="755650" y="573882"/>
            <a:ext cx="7704139" cy="584993"/>
          </a:xfrm>
        </p:spPr>
        <p:txBody>
          <a:bodyPr anchor="ctr">
            <a:noAutofit/>
          </a:bodyPr>
          <a:lstStyle>
            <a:lvl1pPr marL="0" indent="0" algn="l">
              <a:buNone/>
              <a:defRPr sz="3000">
                <a:solidFill>
                  <a:schemeClr val="bg1"/>
                </a:solidFill>
                <a:latin typeface="+mj-lt"/>
                <a:cs typeface="Arial" pitchFamily="34" charset="0"/>
              </a:defRPr>
            </a:lvl1pPr>
          </a:lstStyle>
          <a:p>
            <a:pPr lvl="0"/>
            <a:r>
              <a:rPr lang="sv-SE"/>
              <a:t>Klicka här för att ändra format på bakgrundstexten</a:t>
            </a:r>
          </a:p>
        </p:txBody>
      </p:sp>
      <p:sp>
        <p:nvSpPr>
          <p:cNvPr id="5" name="Platshållare för text 5"/>
          <p:cNvSpPr>
            <a:spLocks noGrp="1"/>
          </p:cNvSpPr>
          <p:nvPr>
            <p:ph type="body" sz="quarter" idx="11"/>
          </p:nvPr>
        </p:nvSpPr>
        <p:spPr>
          <a:xfrm>
            <a:off x="755650" y="1325563"/>
            <a:ext cx="7704065" cy="2614340"/>
          </a:xfrm>
        </p:spPr>
        <p:txBody>
          <a:bodyPr>
            <a:noAutofit/>
          </a:bodyPr>
          <a:lstStyle>
            <a:lvl1pPr marL="0" indent="0">
              <a:spcBef>
                <a:spcPts val="600"/>
              </a:spcBef>
              <a:spcAft>
                <a:spcPts val="600"/>
              </a:spcAft>
              <a:buNone/>
              <a:defRPr sz="2000">
                <a:solidFill>
                  <a:schemeClr val="bg1"/>
                </a:solidFill>
                <a:latin typeface="+mn-lt"/>
                <a:cs typeface="Arial"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sv-SE"/>
              <a:t>Klicka här för att ändra format på bakgrundstexten</a:t>
            </a:r>
          </a:p>
        </p:txBody>
      </p:sp>
      <p:sp>
        <p:nvSpPr>
          <p:cNvPr id="6" name="Platshållare för text 5"/>
          <p:cNvSpPr>
            <a:spLocks noGrp="1"/>
          </p:cNvSpPr>
          <p:nvPr>
            <p:ph type="body" sz="quarter" idx="13"/>
          </p:nvPr>
        </p:nvSpPr>
        <p:spPr>
          <a:xfrm>
            <a:off x="395288" y="245562"/>
            <a:ext cx="8064427" cy="164014"/>
          </a:xfrm>
        </p:spPr>
        <p:txBody>
          <a:bodyPr anchor="ctr">
            <a:noAutofit/>
          </a:bodyPr>
          <a:lstStyle>
            <a:lvl1pPr marL="0" indent="0">
              <a:buFontTx/>
              <a:buNone/>
              <a:defRPr sz="1000" b="1">
                <a:solidFill>
                  <a:schemeClr val="bg1"/>
                </a:solidFill>
                <a:latin typeface="+mn-lt"/>
                <a:cs typeface="Arial" pitchFamily="34" charset="0"/>
              </a:defRPr>
            </a:lvl1pPr>
          </a:lstStyle>
          <a:p>
            <a:pPr lvl="0"/>
            <a:r>
              <a:rPr lang="sv-SE"/>
              <a:t>Klicka här för att ändra format på bakgrundstexten</a:t>
            </a:r>
          </a:p>
        </p:txBody>
      </p:sp>
    </p:spTree>
    <p:extLst>
      <p:ext uri="{BB962C8B-B14F-4D97-AF65-F5344CB8AC3E}">
        <p14:creationId xmlns:p14="http://schemas.microsoft.com/office/powerpoint/2010/main" val="3222479171"/>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Rubrik + Brödtext, ljus bakgrund, Kapitelmärkning">
    <p:spTree>
      <p:nvGrpSpPr>
        <p:cNvPr id="1" name=""/>
        <p:cNvGrpSpPr/>
        <p:nvPr/>
      </p:nvGrpSpPr>
      <p:grpSpPr>
        <a:xfrm>
          <a:off x="0" y="0"/>
          <a:ext cx="0" cy="0"/>
          <a:chOff x="0" y="0"/>
          <a:chExt cx="0" cy="0"/>
        </a:xfrm>
      </p:grpSpPr>
      <p:pic>
        <p:nvPicPr>
          <p:cNvPr id="7" name="Bildobjekt 6">
            <a:extLst>
              <a:ext uri="{FF2B5EF4-FFF2-40B4-BE49-F238E27FC236}">
                <a16:creationId xmlns:a16="http://schemas.microsoft.com/office/drawing/2014/main" id="{5FB7DD71-2BB3-E140-86D0-C985F652F900}"/>
              </a:ext>
            </a:extLst>
          </p:cNvPr>
          <p:cNvPicPr/>
          <p:nvPr userDrawn="1"/>
        </p:nvPicPr>
        <p:blipFill>
          <a:blip r:embed="rId2">
            <a:extLst>
              <a:ext uri="{28A0092B-C50C-407E-A947-70E740481C1C}">
                <a14:useLocalDpi xmlns:a14="http://schemas.microsoft.com/office/drawing/2010/main" val="0"/>
              </a:ext>
            </a:extLst>
          </a:blip>
          <a:srcRect b="41548"/>
          <a:stretch>
            <a:fillRect/>
          </a:stretch>
        </p:blipFill>
        <p:spPr bwMode="auto">
          <a:xfrm>
            <a:off x="-6263" y="-2"/>
            <a:ext cx="9150263" cy="4194000"/>
          </a:xfrm>
          <a:prstGeom prst="rect">
            <a:avLst/>
          </a:prstGeom>
          <a:noFill/>
          <a:ln>
            <a:noFill/>
          </a:ln>
          <a:extLst>
            <a:ext uri="{909E8E84-426E-40dd-AFC4-6F175D3DCCD1}">
              <a14:hiddenFill xmlns:p14="http://schemas.microsoft.com/office/powerpoint/2010/main" xmlns:p15="http://schemas.microsoft.com/office/powerpoint/2012/main" xmlns:a14="http://schemas.microsoft.com/office/drawing/2010/main" xmlns="">
                <a:solidFill>
                  <a:srgbClr val="FFFFFF"/>
                </a:solidFill>
              </a14:hiddenFill>
            </a:ext>
            <a:ext uri="{91240B29-F687-4f45-9708-019B960494DF}">
              <a14:hiddenLine xmlns:p14="http://schemas.microsoft.com/office/powerpoint/2010/main" xmlns:p15="http://schemas.microsoft.com/office/powerpoint/2012/main" xmlns:a14="http://schemas.microsoft.com/office/drawing/2010/main" xmlns="" w="9525">
                <a:solidFill>
                  <a:srgbClr val="000000"/>
                </a:solidFill>
                <a:miter lim="800000"/>
                <a:headEnd/>
                <a:tailEnd/>
              </a14:hiddenLine>
            </a:ext>
          </a:extLst>
        </p:spPr>
      </p:pic>
      <p:sp>
        <p:nvSpPr>
          <p:cNvPr id="4" name="Platshållare för text 3"/>
          <p:cNvSpPr>
            <a:spLocks noGrp="1"/>
          </p:cNvSpPr>
          <p:nvPr>
            <p:ph type="body" sz="quarter" idx="10"/>
          </p:nvPr>
        </p:nvSpPr>
        <p:spPr>
          <a:xfrm>
            <a:off x="760578" y="573882"/>
            <a:ext cx="7704139" cy="584993"/>
          </a:xfrm>
        </p:spPr>
        <p:txBody>
          <a:bodyPr anchor="ctr">
            <a:noAutofit/>
          </a:bodyPr>
          <a:lstStyle>
            <a:lvl1pPr marL="0" indent="0" algn="l">
              <a:buNone/>
              <a:defRPr sz="3000">
                <a:solidFill>
                  <a:srgbClr val="0050A0"/>
                </a:solidFill>
                <a:latin typeface="+mj-lt"/>
                <a:cs typeface="Arial" pitchFamily="34" charset="0"/>
              </a:defRPr>
            </a:lvl1pPr>
          </a:lstStyle>
          <a:p>
            <a:pPr lvl="0"/>
            <a:r>
              <a:rPr lang="sv-SE"/>
              <a:t>Klicka här för att ändra format på bakgrundstexten</a:t>
            </a:r>
          </a:p>
        </p:txBody>
      </p:sp>
      <p:sp>
        <p:nvSpPr>
          <p:cNvPr id="5" name="Platshållare för text 5"/>
          <p:cNvSpPr>
            <a:spLocks noGrp="1"/>
          </p:cNvSpPr>
          <p:nvPr>
            <p:ph type="body" sz="quarter" idx="11"/>
          </p:nvPr>
        </p:nvSpPr>
        <p:spPr>
          <a:xfrm>
            <a:off x="755650" y="1336769"/>
            <a:ext cx="7704139" cy="2603134"/>
          </a:xfrm>
        </p:spPr>
        <p:txBody>
          <a:bodyPr>
            <a:noAutofit/>
          </a:bodyPr>
          <a:lstStyle>
            <a:lvl1pPr marL="0" indent="0">
              <a:spcBef>
                <a:spcPts val="600"/>
              </a:spcBef>
              <a:spcAft>
                <a:spcPts val="600"/>
              </a:spcAft>
              <a:buNone/>
              <a:defRPr sz="2000">
                <a:solidFill>
                  <a:schemeClr val="tx1"/>
                </a:solidFill>
                <a:latin typeface="+mn-lt"/>
                <a:cs typeface="Arial"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sv-SE"/>
              <a:t>Klicka här för att ändra format på bakgrundstexten</a:t>
            </a:r>
          </a:p>
        </p:txBody>
      </p:sp>
      <p:sp>
        <p:nvSpPr>
          <p:cNvPr id="6" name="Platshållare för text 5"/>
          <p:cNvSpPr>
            <a:spLocks noGrp="1"/>
          </p:cNvSpPr>
          <p:nvPr>
            <p:ph type="body" sz="quarter" idx="13"/>
          </p:nvPr>
        </p:nvSpPr>
        <p:spPr>
          <a:xfrm>
            <a:off x="395288" y="249083"/>
            <a:ext cx="8064500" cy="160492"/>
          </a:xfrm>
        </p:spPr>
        <p:txBody>
          <a:bodyPr anchor="ctr">
            <a:noAutofit/>
          </a:bodyPr>
          <a:lstStyle>
            <a:lvl1pPr marL="0" indent="0">
              <a:buFontTx/>
              <a:buNone/>
              <a:defRPr sz="1000" b="1">
                <a:solidFill>
                  <a:srgbClr val="0050A0"/>
                </a:solidFill>
                <a:latin typeface="+mj-lt"/>
                <a:cs typeface="Arial" pitchFamily="34" charset="0"/>
              </a:defRPr>
            </a:lvl1pPr>
          </a:lstStyle>
          <a:p>
            <a:pPr lvl="0"/>
            <a:r>
              <a:rPr lang="sv-SE"/>
              <a:t>Klicka här för att ändra format på bakgrundstexten</a:t>
            </a:r>
          </a:p>
        </p:txBody>
      </p:sp>
    </p:spTree>
    <p:extLst>
      <p:ext uri="{BB962C8B-B14F-4D97-AF65-F5344CB8AC3E}">
        <p14:creationId xmlns:p14="http://schemas.microsoft.com/office/powerpoint/2010/main" val="1951104060"/>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Rubrik + Brödtext, ljus bakgrund, Kapitelmärkning">
    <p:spTree>
      <p:nvGrpSpPr>
        <p:cNvPr id="1" name=""/>
        <p:cNvGrpSpPr/>
        <p:nvPr/>
      </p:nvGrpSpPr>
      <p:grpSpPr>
        <a:xfrm>
          <a:off x="0" y="0"/>
          <a:ext cx="0" cy="0"/>
          <a:chOff x="0" y="0"/>
          <a:chExt cx="0" cy="0"/>
        </a:xfrm>
      </p:grpSpPr>
      <p:sp>
        <p:nvSpPr>
          <p:cNvPr id="2" name="Rektangel 1">
            <a:extLst>
              <a:ext uri="{FF2B5EF4-FFF2-40B4-BE49-F238E27FC236}">
                <a16:creationId xmlns:a16="http://schemas.microsoft.com/office/drawing/2014/main" id="{03E08A02-F581-7345-BCB7-2EB45552AE42}"/>
              </a:ext>
            </a:extLst>
          </p:cNvPr>
          <p:cNvSpPr/>
          <p:nvPr userDrawn="1"/>
        </p:nvSpPr>
        <p:spPr>
          <a:xfrm>
            <a:off x="0" y="0"/>
            <a:ext cx="9144000" cy="4195763"/>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4" name="Platshållare för text 3"/>
          <p:cNvSpPr>
            <a:spLocks noGrp="1"/>
          </p:cNvSpPr>
          <p:nvPr>
            <p:ph type="body" sz="quarter" idx="10"/>
          </p:nvPr>
        </p:nvSpPr>
        <p:spPr>
          <a:xfrm>
            <a:off x="760578" y="573882"/>
            <a:ext cx="7704139" cy="584993"/>
          </a:xfrm>
        </p:spPr>
        <p:txBody>
          <a:bodyPr anchor="ctr">
            <a:noAutofit/>
          </a:bodyPr>
          <a:lstStyle>
            <a:lvl1pPr marL="0" indent="0" algn="l">
              <a:buNone/>
              <a:defRPr sz="3000">
                <a:solidFill>
                  <a:srgbClr val="0050A0"/>
                </a:solidFill>
                <a:latin typeface="+mj-lt"/>
                <a:cs typeface="Arial" pitchFamily="34" charset="0"/>
              </a:defRPr>
            </a:lvl1pPr>
          </a:lstStyle>
          <a:p>
            <a:pPr lvl="0"/>
            <a:r>
              <a:rPr lang="sv-SE"/>
              <a:t>Klicka här för att ändra format på bakgrundstexten</a:t>
            </a:r>
          </a:p>
        </p:txBody>
      </p:sp>
      <p:sp>
        <p:nvSpPr>
          <p:cNvPr id="5" name="Platshållare för text 5"/>
          <p:cNvSpPr>
            <a:spLocks noGrp="1"/>
          </p:cNvSpPr>
          <p:nvPr>
            <p:ph type="body" sz="quarter" idx="11"/>
          </p:nvPr>
        </p:nvSpPr>
        <p:spPr>
          <a:xfrm>
            <a:off x="755650" y="1336769"/>
            <a:ext cx="7704139" cy="2603134"/>
          </a:xfrm>
        </p:spPr>
        <p:txBody>
          <a:bodyPr>
            <a:noAutofit/>
          </a:bodyPr>
          <a:lstStyle>
            <a:lvl1pPr marL="0" indent="0">
              <a:spcBef>
                <a:spcPts val="600"/>
              </a:spcBef>
              <a:spcAft>
                <a:spcPts val="600"/>
              </a:spcAft>
              <a:buNone/>
              <a:defRPr sz="2000">
                <a:solidFill>
                  <a:schemeClr val="tx1"/>
                </a:solidFill>
                <a:latin typeface="+mn-lt"/>
                <a:cs typeface="Arial"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sv-SE"/>
              <a:t>Klicka här för att ändra format på bakgrundstexten</a:t>
            </a:r>
          </a:p>
        </p:txBody>
      </p:sp>
      <p:sp>
        <p:nvSpPr>
          <p:cNvPr id="6" name="Platshållare för text 5"/>
          <p:cNvSpPr>
            <a:spLocks noGrp="1"/>
          </p:cNvSpPr>
          <p:nvPr>
            <p:ph type="body" sz="quarter" idx="13"/>
          </p:nvPr>
        </p:nvSpPr>
        <p:spPr>
          <a:xfrm>
            <a:off x="395288" y="249083"/>
            <a:ext cx="8064501" cy="160492"/>
          </a:xfrm>
        </p:spPr>
        <p:txBody>
          <a:bodyPr anchor="ctr">
            <a:noAutofit/>
          </a:bodyPr>
          <a:lstStyle>
            <a:lvl1pPr marL="0" indent="0">
              <a:buFontTx/>
              <a:buNone/>
              <a:defRPr sz="1000" b="1">
                <a:solidFill>
                  <a:srgbClr val="0050A0"/>
                </a:solidFill>
                <a:latin typeface="+mj-lt"/>
                <a:cs typeface="Arial" pitchFamily="34" charset="0"/>
              </a:defRPr>
            </a:lvl1pPr>
          </a:lstStyle>
          <a:p>
            <a:pPr lvl="0"/>
            <a:r>
              <a:rPr lang="sv-SE"/>
              <a:t>Klicka här för att ändra format på bakgrundstexten</a:t>
            </a:r>
          </a:p>
        </p:txBody>
      </p:sp>
    </p:spTree>
    <p:extLst>
      <p:ext uri="{BB962C8B-B14F-4D97-AF65-F5344CB8AC3E}">
        <p14:creationId xmlns:p14="http://schemas.microsoft.com/office/powerpoint/2010/main" val="3858702618"/>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Rubrik + Brödtext, mörk bakgrund, Kapitelmärkning">
    <p:spTree>
      <p:nvGrpSpPr>
        <p:cNvPr id="1" name=""/>
        <p:cNvGrpSpPr/>
        <p:nvPr/>
      </p:nvGrpSpPr>
      <p:grpSpPr>
        <a:xfrm>
          <a:off x="0" y="0"/>
          <a:ext cx="0" cy="0"/>
          <a:chOff x="0" y="0"/>
          <a:chExt cx="0" cy="0"/>
        </a:xfrm>
      </p:grpSpPr>
      <p:pic>
        <p:nvPicPr>
          <p:cNvPr id="8" name="Bildobjekt 7">
            <a:extLst>
              <a:ext uri="{FF2B5EF4-FFF2-40B4-BE49-F238E27FC236}">
                <a16:creationId xmlns:a16="http://schemas.microsoft.com/office/drawing/2014/main" id="{BFFC75E9-C109-AB40-B376-00003B10B30D}"/>
              </a:ext>
            </a:extLst>
          </p:cNvPr>
          <p:cNvPicPr/>
          <p:nvPr userDrawn="1"/>
        </p:nvPicPr>
        <p:blipFill>
          <a:blip r:embed="rId2">
            <a:extLst>
              <a:ext uri="{28A0092B-C50C-407E-A947-70E740481C1C}">
                <a14:useLocalDpi xmlns:a14="http://schemas.microsoft.com/office/drawing/2010/main" val="0"/>
              </a:ext>
            </a:extLst>
          </a:blip>
          <a:srcRect t="1" b="40931"/>
          <a:stretch>
            <a:fillRect/>
          </a:stretch>
        </p:blipFill>
        <p:spPr bwMode="auto">
          <a:xfrm>
            <a:off x="0" y="-3"/>
            <a:ext cx="9147600" cy="4194001"/>
          </a:xfrm>
          <a:prstGeom prst="rect">
            <a:avLst/>
          </a:prstGeom>
          <a:noFill/>
          <a:ln>
            <a:noFill/>
          </a:ln>
          <a:extLst>
            <a:ext uri="{909E8E84-426E-40dd-AFC4-6F175D3DCCD1}">
              <a14:hiddenFill xmlns:p14="http://schemas.microsoft.com/office/powerpoint/2010/main" xmlns:p15="http://schemas.microsoft.com/office/powerpoint/2012/main" xmlns:a14="http://schemas.microsoft.com/office/drawing/2010/main" xmlns="">
                <a:solidFill>
                  <a:srgbClr val="FFFFFF"/>
                </a:solidFill>
              </a14:hiddenFill>
            </a:ext>
            <a:ext uri="{91240B29-F687-4f45-9708-019B960494DF}">
              <a14:hiddenLine xmlns:p14="http://schemas.microsoft.com/office/powerpoint/2010/main" xmlns:p15="http://schemas.microsoft.com/office/powerpoint/2012/main" xmlns:a14="http://schemas.microsoft.com/office/drawing/2010/main" xmlns="" w="9525">
                <a:solidFill>
                  <a:srgbClr val="000000"/>
                </a:solidFill>
                <a:miter lim="800000"/>
                <a:headEnd/>
                <a:tailEnd/>
              </a14:hiddenLine>
            </a:ext>
          </a:extLst>
        </p:spPr>
      </p:pic>
      <p:sp>
        <p:nvSpPr>
          <p:cNvPr id="4" name="Platshållare för text 3"/>
          <p:cNvSpPr>
            <a:spLocks noGrp="1"/>
          </p:cNvSpPr>
          <p:nvPr>
            <p:ph type="body" sz="quarter" idx="10"/>
          </p:nvPr>
        </p:nvSpPr>
        <p:spPr>
          <a:xfrm>
            <a:off x="755650" y="568325"/>
            <a:ext cx="7704139" cy="590550"/>
          </a:xfrm>
        </p:spPr>
        <p:txBody>
          <a:bodyPr anchor="ctr">
            <a:noAutofit/>
          </a:bodyPr>
          <a:lstStyle>
            <a:lvl1pPr marL="0" indent="0" algn="l">
              <a:buNone/>
              <a:defRPr sz="3000">
                <a:solidFill>
                  <a:schemeClr val="bg1"/>
                </a:solidFill>
                <a:latin typeface="+mj-lt"/>
                <a:cs typeface="Arial" pitchFamily="34" charset="0"/>
              </a:defRPr>
            </a:lvl1pPr>
          </a:lstStyle>
          <a:p>
            <a:pPr lvl="0"/>
            <a:r>
              <a:rPr lang="sv-SE"/>
              <a:t>Klicka här för att ändra format på bakgrundstexten</a:t>
            </a:r>
          </a:p>
        </p:txBody>
      </p:sp>
      <p:sp>
        <p:nvSpPr>
          <p:cNvPr id="5" name="Platshållare för text 5"/>
          <p:cNvSpPr>
            <a:spLocks noGrp="1"/>
          </p:cNvSpPr>
          <p:nvPr>
            <p:ph type="body" sz="quarter" idx="11"/>
          </p:nvPr>
        </p:nvSpPr>
        <p:spPr>
          <a:xfrm>
            <a:off x="755576" y="1329929"/>
            <a:ext cx="7704139" cy="2609974"/>
          </a:xfrm>
        </p:spPr>
        <p:txBody>
          <a:bodyPr>
            <a:noAutofit/>
          </a:bodyPr>
          <a:lstStyle>
            <a:lvl1pPr marL="0" indent="0">
              <a:spcBef>
                <a:spcPts val="600"/>
              </a:spcBef>
              <a:spcAft>
                <a:spcPts val="600"/>
              </a:spcAft>
              <a:buNone/>
              <a:defRPr sz="2000">
                <a:solidFill>
                  <a:schemeClr val="bg1"/>
                </a:solidFill>
                <a:latin typeface="+mn-lt"/>
                <a:cs typeface="Arial"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sv-SE"/>
              <a:t>Klicka här för att ändra format på bakgrundstexten</a:t>
            </a:r>
          </a:p>
        </p:txBody>
      </p:sp>
      <p:sp>
        <p:nvSpPr>
          <p:cNvPr id="6" name="Platshållare för text 5"/>
          <p:cNvSpPr>
            <a:spLocks noGrp="1"/>
          </p:cNvSpPr>
          <p:nvPr>
            <p:ph type="body" sz="quarter" idx="13"/>
          </p:nvPr>
        </p:nvSpPr>
        <p:spPr>
          <a:xfrm>
            <a:off x="395288" y="245562"/>
            <a:ext cx="8064427" cy="164014"/>
          </a:xfrm>
        </p:spPr>
        <p:txBody>
          <a:bodyPr anchor="ctr">
            <a:noAutofit/>
          </a:bodyPr>
          <a:lstStyle>
            <a:lvl1pPr marL="0" indent="0">
              <a:buFontTx/>
              <a:buNone/>
              <a:defRPr sz="1000" b="1">
                <a:solidFill>
                  <a:schemeClr val="bg1"/>
                </a:solidFill>
                <a:latin typeface="+mn-lt"/>
                <a:cs typeface="Arial" pitchFamily="34" charset="0"/>
              </a:defRPr>
            </a:lvl1pPr>
          </a:lstStyle>
          <a:p>
            <a:pPr lvl="0"/>
            <a:r>
              <a:rPr lang="sv-SE"/>
              <a:t>Klicka här för att ändra format på bakgrundstexten</a:t>
            </a:r>
          </a:p>
        </p:txBody>
      </p:sp>
    </p:spTree>
    <p:extLst>
      <p:ext uri="{BB962C8B-B14F-4D97-AF65-F5344CB8AC3E}">
        <p14:creationId xmlns:p14="http://schemas.microsoft.com/office/powerpoint/2010/main" val="2412489166"/>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755651" y="205979"/>
            <a:ext cx="7704138" cy="857250"/>
          </a:xfrm>
          <a:prstGeom prst="rect">
            <a:avLst/>
          </a:prstGeom>
        </p:spPr>
        <p:txBody>
          <a:bodyPr vert="horz" lIns="91440" tIns="45720" rIns="91440" bIns="45720" rtlCol="0" anchor="ctr">
            <a:noAutofit/>
          </a:bodyPr>
          <a:lstStyle/>
          <a:p>
            <a:r>
              <a:rPr lang="sv-SE"/>
              <a:t>Klicka här för att ändra format</a:t>
            </a:r>
          </a:p>
        </p:txBody>
      </p:sp>
      <p:sp>
        <p:nvSpPr>
          <p:cNvPr id="3" name="Platshållare för text 2"/>
          <p:cNvSpPr>
            <a:spLocks noGrp="1"/>
          </p:cNvSpPr>
          <p:nvPr>
            <p:ph type="body" idx="1"/>
          </p:nvPr>
        </p:nvSpPr>
        <p:spPr>
          <a:xfrm>
            <a:off x="755651" y="1200151"/>
            <a:ext cx="7704138" cy="2667743"/>
          </a:xfrm>
          <a:prstGeom prst="rect">
            <a:avLst/>
          </a:prstGeom>
        </p:spPr>
        <p:txBody>
          <a:bodyPr vert="horz" lIns="91440" tIns="45720" rIns="91440" bIns="45720" rtlCol="0">
            <a:no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pic>
        <p:nvPicPr>
          <p:cNvPr id="6" name="Bildobjekt 5">
            <a:extLst>
              <a:ext uri="{FF2B5EF4-FFF2-40B4-BE49-F238E27FC236}">
                <a16:creationId xmlns:a16="http://schemas.microsoft.com/office/drawing/2014/main" id="{3769B1E0-10C2-AE47-AB55-7809D5305121}"/>
              </a:ext>
            </a:extLst>
          </p:cNvPr>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7019629" y="4505693"/>
            <a:ext cx="1440160" cy="325996"/>
          </a:xfrm>
          <a:prstGeom prst="rect">
            <a:avLst/>
          </a:prstGeom>
        </p:spPr>
      </p:pic>
    </p:spTree>
    <p:extLst>
      <p:ext uri="{BB962C8B-B14F-4D97-AF65-F5344CB8AC3E}">
        <p14:creationId xmlns:p14="http://schemas.microsoft.com/office/powerpoint/2010/main" val="8079652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7" r:id="rId3"/>
    <p:sldLayoutId id="2147483652" r:id="rId4"/>
    <p:sldLayoutId id="2147483653" r:id="rId5"/>
    <p:sldLayoutId id="2147483655" r:id="rId6"/>
    <p:sldLayoutId id="2147483654" r:id="rId7"/>
    <p:sldLayoutId id="2147483660" r:id="rId8"/>
    <p:sldLayoutId id="2147483658" r:id="rId9"/>
    <p:sldLayoutId id="2147483659" r:id="rId10"/>
    <p:sldLayoutId id="2147483661" r:id="rId11"/>
    <p:sldLayoutId id="2147483662" r:id="rId12"/>
  </p:sldLayoutIdLst>
  <p:transition/>
  <p:hf hdr="0" ftr="0" dt="0"/>
  <p:txStyles>
    <p:titleStyle>
      <a:lvl1pPr algn="ctr" defTabSz="914400" rtl="0" eaLnBrk="1" latinLnBrk="0" hangingPunct="1">
        <a:spcBef>
          <a:spcPct val="0"/>
        </a:spcBef>
        <a:buNone/>
        <a:defRPr sz="4400" kern="1200">
          <a:solidFill>
            <a:srgbClr val="0050A0"/>
          </a:solidFill>
          <a:latin typeface="+mj-lt"/>
          <a:ea typeface="+mj-ea"/>
          <a:cs typeface="Arial" pitchFamily="34" charset="0"/>
        </a:defRPr>
      </a:lvl1pPr>
    </p:titleStyle>
    <p:bodyStyle>
      <a:lvl1pPr marL="180000" indent="-180000" algn="l" defTabSz="914400" rtl="0" eaLnBrk="1" latinLnBrk="0" hangingPunct="1">
        <a:spcBef>
          <a:spcPct val="20000"/>
        </a:spcBef>
        <a:buClr>
          <a:srgbClr val="0050A0"/>
        </a:buClr>
        <a:buFont typeface="Arial" pitchFamily="34" charset="0"/>
        <a:buChar char="•"/>
        <a:defRPr sz="2000" kern="1200">
          <a:solidFill>
            <a:schemeClr val="tx1"/>
          </a:solidFill>
          <a:latin typeface="+mn-lt"/>
          <a:ea typeface="+mn-ea"/>
          <a:cs typeface="+mn-cs"/>
        </a:defRPr>
      </a:lvl1pPr>
      <a:lvl2pPr marL="525600" indent="-180000" algn="l" defTabSz="914400" rtl="0" eaLnBrk="1" latinLnBrk="0" hangingPunct="1">
        <a:spcBef>
          <a:spcPct val="20000"/>
        </a:spcBef>
        <a:buClr>
          <a:srgbClr val="0050A0"/>
        </a:buClr>
        <a:buFont typeface="Arial" pitchFamily="34" charset="0"/>
        <a:buChar char="•"/>
        <a:defRPr sz="1800" kern="1200">
          <a:solidFill>
            <a:schemeClr val="tx1"/>
          </a:solidFill>
          <a:latin typeface="+mn-lt"/>
          <a:ea typeface="+mn-ea"/>
          <a:cs typeface="+mn-cs"/>
        </a:defRPr>
      </a:lvl2pPr>
      <a:lvl3pPr marL="963000" indent="-180000" algn="l" defTabSz="914400" rtl="0" eaLnBrk="1" latinLnBrk="0" hangingPunct="1">
        <a:spcBef>
          <a:spcPct val="20000"/>
        </a:spcBef>
        <a:buClr>
          <a:srgbClr val="0050A0"/>
        </a:buClr>
        <a:buFont typeface="Arial" pitchFamily="34" charset="0"/>
        <a:buChar char="•"/>
        <a:defRPr sz="1600" kern="1200">
          <a:solidFill>
            <a:schemeClr val="tx1"/>
          </a:solidFill>
          <a:latin typeface="+mn-lt"/>
          <a:ea typeface="+mn-ea"/>
          <a:cs typeface="+mn-cs"/>
        </a:defRPr>
      </a:lvl3pPr>
      <a:lvl4pPr marL="1384200" indent="-180000" algn="l" defTabSz="914400" rtl="0" eaLnBrk="1" latinLnBrk="0" hangingPunct="1">
        <a:spcBef>
          <a:spcPct val="20000"/>
        </a:spcBef>
        <a:buClr>
          <a:srgbClr val="0050A0"/>
        </a:buClr>
        <a:buFont typeface="Arial" pitchFamily="34" charset="0"/>
        <a:buChar char="•"/>
        <a:defRPr sz="1400" kern="1200">
          <a:solidFill>
            <a:schemeClr val="tx1"/>
          </a:solidFill>
          <a:latin typeface="+mn-lt"/>
          <a:ea typeface="+mn-ea"/>
          <a:cs typeface="+mn-cs"/>
        </a:defRPr>
      </a:lvl4pPr>
      <a:lvl5pPr marL="1733400" indent="-180000" algn="l" defTabSz="914400" rtl="0" eaLnBrk="1" latinLnBrk="0" hangingPunct="1">
        <a:spcBef>
          <a:spcPct val="20000"/>
        </a:spcBef>
        <a:buClr>
          <a:srgbClr val="0050A0"/>
        </a:buClr>
        <a:buFont typeface="Arial" pitchFamily="34" charset="0"/>
        <a:buChar char="•"/>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643" userDrawn="1">
          <p15:clr>
            <a:srgbClr val="F26B43"/>
          </p15:clr>
        </p15:guide>
        <p15:guide id="2" pos="476" userDrawn="1">
          <p15:clr>
            <a:srgbClr val="F26B43"/>
          </p15:clr>
        </p15:guide>
        <p15:guide id="3" orient="horz" pos="158" userDrawn="1">
          <p15:clr>
            <a:srgbClr val="F26B43"/>
          </p15:clr>
        </p15:guide>
        <p15:guide id="4" orient="horz" pos="259" userDrawn="1">
          <p15:clr>
            <a:srgbClr val="F26B43"/>
          </p15:clr>
        </p15:guide>
        <p15:guide id="5" orient="horz" pos="835" userDrawn="1">
          <p15:clr>
            <a:srgbClr val="F26B43"/>
          </p15:clr>
        </p15:guide>
        <p15:guide id="6" orient="horz" pos="730" userDrawn="1">
          <p15:clr>
            <a:srgbClr val="F26B43"/>
          </p15:clr>
        </p15:guide>
        <p15:guide id="7" pos="5329" userDrawn="1">
          <p15:clr>
            <a:srgbClr val="F26B43"/>
          </p15:clr>
        </p15:guide>
        <p15:guide id="8" pos="249" userDrawn="1">
          <p15:clr>
            <a:srgbClr val="F26B43"/>
          </p15:clr>
        </p15:guide>
        <p15:guide id="9" orient="horz" pos="2482" userDrawn="1">
          <p15:clr>
            <a:srgbClr val="F26B43"/>
          </p15:clr>
        </p15:guide>
        <p15:guide id="10" orient="horz" pos="358" userDrawn="1">
          <p15:clr>
            <a:srgbClr val="F26B43"/>
          </p15:clr>
        </p15:guide>
        <p15:guide id="12" orient="horz" pos="2835" userDrawn="1">
          <p15:clr>
            <a:srgbClr val="F26B43"/>
          </p15:clr>
        </p15:guide>
        <p15:guide id="13" orient="horz" pos="3044" userDrawn="1">
          <p15:clr>
            <a:srgbClr val="F26B43"/>
          </p15:clr>
        </p15:guide>
        <p15:guide id="14" pos="2880" userDrawn="1">
          <p15:clr>
            <a:srgbClr val="F26B43"/>
          </p15:clr>
        </p15:guide>
        <p15:guide id="15" pos="3061"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12.xml"/></Relationships>
</file>

<file path=ppt/slides/_rels/slide44.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1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p:txBody>
          <a:bodyPr>
            <a:normAutofit fontScale="90000"/>
          </a:bodyPr>
          <a:lstStyle/>
          <a:p>
            <a:r>
              <a:rPr lang="sv-SE"/>
              <a:t>Studentenkät Region Västerbotten 2024</a:t>
            </a:r>
          </a:p>
        </p:txBody>
      </p:sp>
      <p:sp>
        <p:nvSpPr>
          <p:cNvPr id="4" name="Rubrik 1">
            <a:extLst>
              <a:ext uri="{FF2B5EF4-FFF2-40B4-BE49-F238E27FC236}">
                <a16:creationId xmlns:a16="http://schemas.microsoft.com/office/drawing/2014/main" id="{682D008B-3C45-2FD5-F73A-9FD0258F2E34}"/>
              </a:ext>
            </a:extLst>
          </p:cNvPr>
          <p:cNvSpPr txBox="1"/>
          <p:nvPr/>
        </p:nvSpPr>
        <p:spPr>
          <a:xfrm>
            <a:off x="755649" y="1944347"/>
            <a:ext cx="7704139" cy="756084"/>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400" kern="1200">
                <a:solidFill>
                  <a:schemeClr val="bg1"/>
                </a:solidFill>
                <a:latin typeface="+mj-lt"/>
                <a:ea typeface="+mj-ea"/>
                <a:cs typeface="Arial" pitchFamily="34" charset="0"/>
              </a:defRPr>
            </a:lvl1pPr>
          </a:lstStyle>
          <a:p>
            <a:endParaRPr lang="sv-SE" sz="2000"/>
          </a:p>
        </p:txBody>
      </p:sp>
    </p:spTree>
    <p:extLst>
      <p:ext uri="{BB962C8B-B14F-4D97-AF65-F5344CB8AC3E}">
        <p14:creationId xmlns:p14="http://schemas.microsoft.com/office/powerpoint/2010/main" val="3337699601"/>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711200" y="711200"/>
            <a:ext cx="7737052" cy="3203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rIns="0" rtlCol="0" anchor="ctr">
            <a:spAutoFit/>
          </a:bodyPr>
          <a:lstStyle/>
          <a:p>
            <a:pPr algn="l"/>
            <a:r>
              <a:rPr sz="1500">
                <a:solidFill>
                  <a:srgbClr val="000000"/>
                </a:solidFill>
                <a:latin typeface="calibri"/>
              </a:rPr>
              <a:t>Norrlands universitetssjukhus Gör ditt val nedan. Saknas din avdelning, välj "annan".</a:t>
            </a:r>
          </a:p>
        </p:txBody>
      </p:sp>
      <p:graphicFrame>
        <p:nvGraphicFramePr>
          <p:cNvPr id="3" name="New Table"/>
          <p:cNvGraphicFramePr>
            <a:graphicFrameLocks noGrp="1"/>
          </p:cNvGraphicFramePr>
          <p:nvPr/>
        </p:nvGraphicFramePr>
        <p:xfrm>
          <a:off x="711200" y="1168400"/>
          <a:ext cx="4216400" cy="3017520"/>
        </p:xfrm>
        <a:graphic>
          <a:graphicData uri="http://schemas.openxmlformats.org/drawingml/2006/table">
            <a:tbl>
              <a:tblPr bandRow="1">
                <a:tableStyleId>{5C22544A-7EE6-4342-B048-85BDC9FD1C3A}</a:tableStyleId>
              </a:tblPr>
              <a:tblGrid>
                <a:gridCol w="3100294">
                  <a:extLst>
                    <a:ext uri="{9D8B030D-6E8A-4147-A177-3AD203B41FA5}">
                      <a16:colId xmlns:a16="http://schemas.microsoft.com/office/drawing/2014/main" val="20000"/>
                    </a:ext>
                  </a:extLst>
                </a:gridCol>
                <a:gridCol w="589056">
                  <a:extLst>
                    <a:ext uri="{9D8B030D-6E8A-4147-A177-3AD203B41FA5}">
                      <a16:colId xmlns:a16="http://schemas.microsoft.com/office/drawing/2014/main" val="20001"/>
                    </a:ext>
                  </a:extLst>
                </a:gridCol>
                <a:gridCol w="527050">
                  <a:extLst>
                    <a:ext uri="{9D8B030D-6E8A-4147-A177-3AD203B41FA5}">
                      <a16:colId xmlns:a16="http://schemas.microsoft.com/office/drawing/2014/main" val="20002"/>
                    </a:ext>
                  </a:extLst>
                </a:gridCol>
              </a:tblGrid>
              <a:tr h="0">
                <a:tc>
                  <a:txBody>
                    <a:bodyPr/>
                    <a:lstStyle/>
                    <a:p>
                      <a:pPr algn="l"/>
                      <a:r>
                        <a:rPr sz="1200">
                          <a:solidFill>
                            <a:srgbClr val="000000"/>
                          </a:solidFill>
                          <a:latin typeface="calibri"/>
                        </a:rPr>
                        <a:t>Namn</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Antal</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0">
                <a:tc>
                  <a:txBody>
                    <a:bodyPr/>
                    <a:lstStyle/>
                    <a:p>
                      <a:pPr algn="l"/>
                      <a:r>
                        <a:rPr sz="1200">
                          <a:solidFill>
                            <a:srgbClr val="000000"/>
                          </a:solidFill>
                          <a:latin typeface="calibri"/>
                        </a:rPr>
                        <a:t>AHS/Palliativ medicin</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1"/>
                  </a:ext>
                </a:extLst>
              </a:tr>
              <a:tr h="0">
                <a:tc>
                  <a:txBody>
                    <a:bodyPr/>
                    <a:lstStyle/>
                    <a:p>
                      <a:pPr algn="l"/>
                      <a:r>
                        <a:rPr sz="1200">
                          <a:solidFill>
                            <a:srgbClr val="000000"/>
                          </a:solidFill>
                          <a:latin typeface="calibri"/>
                        </a:rPr>
                        <a:t>Akutmottagning</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5</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2,8</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0">
                <a:tc>
                  <a:txBody>
                    <a:bodyPr/>
                    <a:lstStyle/>
                    <a:p>
                      <a:pPr algn="l"/>
                      <a:r>
                        <a:rPr sz="1200">
                          <a:solidFill>
                            <a:srgbClr val="000000"/>
                          </a:solidFill>
                          <a:latin typeface="calibri"/>
                        </a:rPr>
                        <a:t>Anestesi/operation</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1</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0,6</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3"/>
                  </a:ext>
                </a:extLst>
              </a:tr>
              <a:tr h="0">
                <a:tc>
                  <a:txBody>
                    <a:bodyPr/>
                    <a:lstStyle/>
                    <a:p>
                      <a:pPr algn="l"/>
                      <a:r>
                        <a:rPr sz="1200">
                          <a:solidFill>
                            <a:srgbClr val="000000"/>
                          </a:solidFill>
                          <a:latin typeface="calibri"/>
                        </a:rPr>
                        <a:t>Anestesi/operation Thorax</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r h="0">
                <a:tc>
                  <a:txBody>
                    <a:bodyPr/>
                    <a:lstStyle/>
                    <a:p>
                      <a:pPr algn="l"/>
                      <a:r>
                        <a:rPr sz="1200">
                          <a:solidFill>
                            <a:srgbClr val="000000"/>
                          </a:solidFill>
                          <a:latin typeface="calibri"/>
                        </a:rPr>
                        <a:t>Barn- o ungdomshabilitering</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5"/>
                  </a:ext>
                </a:extLst>
              </a:tr>
              <a:tr h="0">
                <a:tc>
                  <a:txBody>
                    <a:bodyPr/>
                    <a:lstStyle/>
                    <a:p>
                      <a:pPr algn="l"/>
                      <a:r>
                        <a:rPr sz="1200">
                          <a:solidFill>
                            <a:srgbClr val="000000"/>
                          </a:solidFill>
                          <a:latin typeface="calibri"/>
                        </a:rPr>
                        <a:t>Barn och ungdomscentrum avd 2</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11</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6,2</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6"/>
                  </a:ext>
                </a:extLst>
              </a:tr>
              <a:tr h="0">
                <a:tc>
                  <a:txBody>
                    <a:bodyPr/>
                    <a:lstStyle/>
                    <a:p>
                      <a:pPr algn="l"/>
                      <a:r>
                        <a:rPr sz="1200">
                          <a:solidFill>
                            <a:srgbClr val="000000"/>
                          </a:solidFill>
                          <a:latin typeface="calibri"/>
                        </a:rPr>
                        <a:t>Barn och ungdomscentrum avd 3</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2</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1,1</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7"/>
                  </a:ext>
                </a:extLst>
              </a:tr>
              <a:tr h="0">
                <a:tc>
                  <a:txBody>
                    <a:bodyPr/>
                    <a:lstStyle/>
                    <a:p>
                      <a:pPr algn="l"/>
                      <a:r>
                        <a:rPr sz="1200">
                          <a:solidFill>
                            <a:srgbClr val="000000"/>
                          </a:solidFill>
                          <a:latin typeface="calibri"/>
                        </a:rPr>
                        <a:t>Barn och ungdomscentrum avd 4</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8"/>
                  </a:ext>
                </a:extLst>
              </a:tr>
              <a:tr h="0">
                <a:tc>
                  <a:txBody>
                    <a:bodyPr/>
                    <a:lstStyle/>
                    <a:p>
                      <a:pPr algn="l"/>
                      <a:r>
                        <a:rPr sz="1200">
                          <a:solidFill>
                            <a:srgbClr val="000000"/>
                          </a:solidFill>
                          <a:latin typeface="calibri"/>
                        </a:rPr>
                        <a:t>Barn och ungdomscentrum mottagning</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9"/>
                  </a:ext>
                </a:extLst>
              </a:tr>
              <a:tr h="0">
                <a:tc>
                  <a:txBody>
                    <a:bodyPr/>
                    <a:lstStyle/>
                    <a:p>
                      <a:pPr algn="l"/>
                      <a:r>
                        <a:rPr sz="1200">
                          <a:solidFill>
                            <a:srgbClr val="000000"/>
                          </a:solidFill>
                          <a:latin typeface="calibri"/>
                        </a:rPr>
                        <a:t>BB</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10"/>
                  </a:ext>
                </a:extLst>
              </a:tr>
            </a:tbl>
          </a:graphicData>
        </a:graphic>
      </p:graphicFrame>
      <p:sp>
        <p:nvSpPr>
          <p:cNvPr id="4" name="New shape"/>
          <p:cNvSpPr/>
          <p:nvPr/>
        </p:nvSpPr>
        <p:spPr>
          <a:xfrm>
            <a:off x="4673600" y="4312920"/>
            <a:ext cx="254000" cy="0"/>
          </a:xfrm>
          <a:prstGeom prst="straightConnector1">
            <a:avLst/>
          </a:prstGeom>
          <a:ln>
            <a:solidFill>
              <a:srgbClr val="00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711200" y="711200"/>
            <a:ext cx="7737052" cy="3203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rIns="0" rtlCol="0" anchor="ctr">
            <a:spAutoFit/>
          </a:bodyPr>
          <a:lstStyle/>
          <a:p>
            <a:pPr algn="l"/>
            <a:r>
              <a:rPr sz="1500">
                <a:solidFill>
                  <a:srgbClr val="000000"/>
                </a:solidFill>
                <a:latin typeface="calibri"/>
              </a:rPr>
              <a:t>Norrlands universitetssjukhus Gör ditt val nedan. Saknas din avdelning, välj "annan".</a:t>
            </a:r>
          </a:p>
        </p:txBody>
      </p:sp>
      <p:sp>
        <p:nvSpPr>
          <p:cNvPr id="3" name="New shape"/>
          <p:cNvSpPr/>
          <p:nvPr/>
        </p:nvSpPr>
        <p:spPr>
          <a:xfrm>
            <a:off x="711200" y="1168400"/>
            <a:ext cx="254000" cy="0"/>
          </a:xfrm>
          <a:prstGeom prst="straightConnector1">
            <a:avLst/>
          </a:prstGeom>
          <a:ln>
            <a:solidFill>
              <a:srgbClr val="00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graphicFrame>
        <p:nvGraphicFramePr>
          <p:cNvPr id="4" name="New Table"/>
          <p:cNvGraphicFramePr>
            <a:graphicFrameLocks noGrp="1"/>
          </p:cNvGraphicFramePr>
          <p:nvPr/>
        </p:nvGraphicFramePr>
        <p:xfrm>
          <a:off x="711200" y="1295400"/>
          <a:ext cx="4216400" cy="3017520"/>
        </p:xfrm>
        <a:graphic>
          <a:graphicData uri="http://schemas.openxmlformats.org/drawingml/2006/table">
            <a:tbl>
              <a:tblPr bandRow="1">
                <a:tableStyleId>{5C22544A-7EE6-4342-B048-85BDC9FD1C3A}</a:tableStyleId>
              </a:tblPr>
              <a:tblGrid>
                <a:gridCol w="3100294">
                  <a:extLst>
                    <a:ext uri="{9D8B030D-6E8A-4147-A177-3AD203B41FA5}">
                      <a16:colId xmlns:a16="http://schemas.microsoft.com/office/drawing/2014/main" val="20000"/>
                    </a:ext>
                  </a:extLst>
                </a:gridCol>
                <a:gridCol w="589056">
                  <a:extLst>
                    <a:ext uri="{9D8B030D-6E8A-4147-A177-3AD203B41FA5}">
                      <a16:colId xmlns:a16="http://schemas.microsoft.com/office/drawing/2014/main" val="20001"/>
                    </a:ext>
                  </a:extLst>
                </a:gridCol>
                <a:gridCol w="527050">
                  <a:extLst>
                    <a:ext uri="{9D8B030D-6E8A-4147-A177-3AD203B41FA5}">
                      <a16:colId xmlns:a16="http://schemas.microsoft.com/office/drawing/2014/main" val="20002"/>
                    </a:ext>
                  </a:extLst>
                </a:gridCol>
              </a:tblGrid>
              <a:tr h="0">
                <a:tc>
                  <a:txBody>
                    <a:bodyPr/>
                    <a:lstStyle/>
                    <a:p>
                      <a:pPr algn="l"/>
                      <a:r>
                        <a:rPr sz="1200">
                          <a:solidFill>
                            <a:srgbClr val="000000"/>
                          </a:solidFill>
                          <a:latin typeface="calibri"/>
                        </a:rPr>
                        <a:t>Namn</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Antal</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0">
                <a:tc>
                  <a:txBody>
                    <a:bodyPr/>
                    <a:lstStyle/>
                    <a:p>
                      <a:pPr algn="l"/>
                      <a:r>
                        <a:rPr sz="1200">
                          <a:solidFill>
                            <a:srgbClr val="000000"/>
                          </a:solidFill>
                          <a:latin typeface="calibri"/>
                        </a:rPr>
                        <a:t>Bild- o funktionsmedicin</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5</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2,8</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1"/>
                  </a:ext>
                </a:extLst>
              </a:tr>
              <a:tr h="0">
                <a:tc>
                  <a:txBody>
                    <a:bodyPr/>
                    <a:lstStyle/>
                    <a:p>
                      <a:pPr algn="l"/>
                      <a:r>
                        <a:rPr sz="1200">
                          <a:solidFill>
                            <a:srgbClr val="000000"/>
                          </a:solidFill>
                          <a:latin typeface="calibri"/>
                        </a:rPr>
                        <a:t>BUP mottagning</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0">
                <a:tc>
                  <a:txBody>
                    <a:bodyPr/>
                    <a:lstStyle/>
                    <a:p>
                      <a:pPr algn="l"/>
                      <a:r>
                        <a:rPr sz="1200">
                          <a:solidFill>
                            <a:srgbClr val="000000"/>
                          </a:solidFill>
                          <a:latin typeface="calibri"/>
                        </a:rPr>
                        <a:t>BUP vårdavdelning</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3"/>
                  </a:ext>
                </a:extLst>
              </a:tr>
              <a:tr h="0">
                <a:tc>
                  <a:txBody>
                    <a:bodyPr/>
                    <a:lstStyle/>
                    <a:p>
                      <a:pPr algn="l"/>
                      <a:r>
                        <a:rPr sz="1200">
                          <a:solidFill>
                            <a:srgbClr val="000000"/>
                          </a:solidFill>
                          <a:latin typeface="calibri"/>
                        </a:rPr>
                        <a:t>Förlossningen</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2</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1,1</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r h="0">
                <a:tc>
                  <a:txBody>
                    <a:bodyPr/>
                    <a:lstStyle/>
                    <a:p>
                      <a:pPr algn="l"/>
                      <a:r>
                        <a:rPr sz="1200">
                          <a:solidFill>
                            <a:srgbClr val="000000"/>
                          </a:solidFill>
                          <a:latin typeface="calibri"/>
                        </a:rPr>
                        <a:t>Geriatriskt centrum avd 1</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30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16,9</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5"/>
                  </a:ext>
                </a:extLst>
              </a:tr>
              <a:tr h="0">
                <a:tc>
                  <a:txBody>
                    <a:bodyPr/>
                    <a:lstStyle/>
                    <a:p>
                      <a:pPr algn="l"/>
                      <a:r>
                        <a:rPr sz="1200">
                          <a:solidFill>
                            <a:srgbClr val="000000"/>
                          </a:solidFill>
                          <a:latin typeface="calibri"/>
                        </a:rPr>
                        <a:t>Geriatriskt centrum avd 2</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4</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2,2</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6"/>
                  </a:ext>
                </a:extLst>
              </a:tr>
              <a:tr h="0">
                <a:tc>
                  <a:txBody>
                    <a:bodyPr/>
                    <a:lstStyle/>
                    <a:p>
                      <a:pPr algn="l"/>
                      <a:r>
                        <a:rPr sz="1200">
                          <a:solidFill>
                            <a:srgbClr val="000000"/>
                          </a:solidFill>
                          <a:latin typeface="calibri"/>
                        </a:rPr>
                        <a:t>Geriatriskt centrum avd 4</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8</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4,5</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7"/>
                  </a:ext>
                </a:extLst>
              </a:tr>
              <a:tr h="0">
                <a:tc>
                  <a:txBody>
                    <a:bodyPr/>
                    <a:lstStyle/>
                    <a:p>
                      <a:pPr algn="l"/>
                      <a:r>
                        <a:rPr sz="1200">
                          <a:solidFill>
                            <a:srgbClr val="000000"/>
                          </a:solidFill>
                          <a:latin typeface="calibri"/>
                        </a:rPr>
                        <a:t>Geriatriskt centrum mottagning</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8"/>
                  </a:ext>
                </a:extLst>
              </a:tr>
              <a:tr h="0">
                <a:tc>
                  <a:txBody>
                    <a:bodyPr/>
                    <a:lstStyle/>
                    <a:p>
                      <a:pPr algn="l"/>
                      <a:r>
                        <a:rPr sz="1200">
                          <a:solidFill>
                            <a:srgbClr val="000000"/>
                          </a:solidFill>
                          <a:latin typeface="calibri"/>
                        </a:rPr>
                        <a:t>Gyn</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9"/>
                  </a:ext>
                </a:extLst>
              </a:tr>
              <a:tr h="0">
                <a:tc>
                  <a:txBody>
                    <a:bodyPr/>
                    <a:lstStyle/>
                    <a:p>
                      <a:pPr algn="l"/>
                      <a:r>
                        <a:rPr sz="1200">
                          <a:solidFill>
                            <a:srgbClr val="000000"/>
                          </a:solidFill>
                          <a:latin typeface="calibri"/>
                        </a:rPr>
                        <a:t>Hand- o plastikkir mottagning</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10"/>
                  </a:ext>
                </a:extLst>
              </a:tr>
            </a:tbl>
          </a:graphicData>
        </a:graphic>
      </p:graphicFrame>
      <p:sp>
        <p:nvSpPr>
          <p:cNvPr id="5" name="New shape"/>
          <p:cNvSpPr/>
          <p:nvPr/>
        </p:nvSpPr>
        <p:spPr>
          <a:xfrm>
            <a:off x="4673600" y="4439920"/>
            <a:ext cx="254000" cy="0"/>
          </a:xfrm>
          <a:prstGeom prst="straightConnector1">
            <a:avLst/>
          </a:prstGeom>
          <a:ln>
            <a:solidFill>
              <a:srgbClr val="00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711200" y="711200"/>
            <a:ext cx="7737052" cy="3203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rIns="0" rtlCol="0" anchor="ctr">
            <a:spAutoFit/>
          </a:bodyPr>
          <a:lstStyle/>
          <a:p>
            <a:pPr algn="l"/>
            <a:r>
              <a:rPr sz="1500">
                <a:solidFill>
                  <a:srgbClr val="000000"/>
                </a:solidFill>
                <a:latin typeface="calibri"/>
              </a:rPr>
              <a:t>Norrlands universitetssjukhus Gör ditt val nedan. Saknas din avdelning, välj "annan".</a:t>
            </a:r>
          </a:p>
        </p:txBody>
      </p:sp>
      <p:sp>
        <p:nvSpPr>
          <p:cNvPr id="3" name="New shape"/>
          <p:cNvSpPr/>
          <p:nvPr/>
        </p:nvSpPr>
        <p:spPr>
          <a:xfrm>
            <a:off x="711200" y="1168400"/>
            <a:ext cx="254000" cy="0"/>
          </a:xfrm>
          <a:prstGeom prst="straightConnector1">
            <a:avLst/>
          </a:prstGeom>
          <a:ln>
            <a:solidFill>
              <a:srgbClr val="00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graphicFrame>
        <p:nvGraphicFramePr>
          <p:cNvPr id="4" name="New Table"/>
          <p:cNvGraphicFramePr>
            <a:graphicFrameLocks noGrp="1"/>
          </p:cNvGraphicFramePr>
          <p:nvPr/>
        </p:nvGraphicFramePr>
        <p:xfrm>
          <a:off x="711200" y="1295400"/>
          <a:ext cx="4216400" cy="3017520"/>
        </p:xfrm>
        <a:graphic>
          <a:graphicData uri="http://schemas.openxmlformats.org/drawingml/2006/table">
            <a:tbl>
              <a:tblPr bandRow="1">
                <a:tableStyleId>{5C22544A-7EE6-4342-B048-85BDC9FD1C3A}</a:tableStyleId>
              </a:tblPr>
              <a:tblGrid>
                <a:gridCol w="3100294">
                  <a:extLst>
                    <a:ext uri="{9D8B030D-6E8A-4147-A177-3AD203B41FA5}">
                      <a16:colId xmlns:a16="http://schemas.microsoft.com/office/drawing/2014/main" val="20000"/>
                    </a:ext>
                  </a:extLst>
                </a:gridCol>
                <a:gridCol w="589056">
                  <a:extLst>
                    <a:ext uri="{9D8B030D-6E8A-4147-A177-3AD203B41FA5}">
                      <a16:colId xmlns:a16="http://schemas.microsoft.com/office/drawing/2014/main" val="20001"/>
                    </a:ext>
                  </a:extLst>
                </a:gridCol>
                <a:gridCol w="527050">
                  <a:extLst>
                    <a:ext uri="{9D8B030D-6E8A-4147-A177-3AD203B41FA5}">
                      <a16:colId xmlns:a16="http://schemas.microsoft.com/office/drawing/2014/main" val="20002"/>
                    </a:ext>
                  </a:extLst>
                </a:gridCol>
              </a:tblGrid>
              <a:tr h="0">
                <a:tc>
                  <a:txBody>
                    <a:bodyPr/>
                    <a:lstStyle/>
                    <a:p>
                      <a:pPr algn="l"/>
                      <a:r>
                        <a:rPr sz="1200">
                          <a:solidFill>
                            <a:srgbClr val="000000"/>
                          </a:solidFill>
                          <a:latin typeface="calibri"/>
                        </a:rPr>
                        <a:t>Namn</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Antal</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0">
                <a:tc>
                  <a:txBody>
                    <a:bodyPr/>
                    <a:lstStyle/>
                    <a:p>
                      <a:pPr algn="l"/>
                      <a:r>
                        <a:rPr sz="1200">
                          <a:solidFill>
                            <a:srgbClr val="000000"/>
                          </a:solidFill>
                          <a:latin typeface="calibri"/>
                        </a:rPr>
                        <a:t>Hand- o plastikkir Samvård</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1"/>
                  </a:ext>
                </a:extLst>
              </a:tr>
              <a:tr h="0">
                <a:tc>
                  <a:txBody>
                    <a:bodyPr/>
                    <a:lstStyle/>
                    <a:p>
                      <a:pPr algn="l"/>
                      <a:r>
                        <a:rPr sz="1200">
                          <a:solidFill>
                            <a:srgbClr val="000000"/>
                          </a:solidFill>
                          <a:latin typeface="calibri"/>
                        </a:rPr>
                        <a:t>Hematologavd</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0">
                <a:tc>
                  <a:txBody>
                    <a:bodyPr/>
                    <a:lstStyle/>
                    <a:p>
                      <a:pPr algn="l"/>
                      <a:r>
                        <a:rPr sz="1200">
                          <a:solidFill>
                            <a:srgbClr val="000000"/>
                          </a:solidFill>
                          <a:latin typeface="calibri"/>
                        </a:rPr>
                        <a:t>Hematologmottagning</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3"/>
                  </a:ext>
                </a:extLst>
              </a:tr>
              <a:tr h="0">
                <a:tc>
                  <a:txBody>
                    <a:bodyPr/>
                    <a:lstStyle/>
                    <a:p>
                      <a:pPr algn="l"/>
                      <a:r>
                        <a:rPr sz="1200">
                          <a:solidFill>
                            <a:srgbClr val="000000"/>
                          </a:solidFill>
                          <a:latin typeface="calibri"/>
                        </a:rPr>
                        <a:t>HIA (hjärtintensivvårdsavd)</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r h="0">
                <a:tc>
                  <a:txBody>
                    <a:bodyPr/>
                    <a:lstStyle/>
                    <a:p>
                      <a:pPr algn="l"/>
                      <a:r>
                        <a:rPr sz="1200">
                          <a:solidFill>
                            <a:srgbClr val="000000"/>
                          </a:solidFill>
                          <a:latin typeface="calibri"/>
                        </a:rPr>
                        <a:t>Hjärtcentrum Kliniskt Fysiologiskt laboratorium</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5"/>
                  </a:ext>
                </a:extLst>
              </a:tr>
              <a:tr h="0">
                <a:tc>
                  <a:txBody>
                    <a:bodyPr/>
                    <a:lstStyle/>
                    <a:p>
                      <a:pPr algn="l"/>
                      <a:r>
                        <a:rPr sz="1200">
                          <a:solidFill>
                            <a:srgbClr val="000000"/>
                          </a:solidFill>
                          <a:latin typeface="calibri"/>
                        </a:rPr>
                        <a:t>Hörselrehabilitering</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6"/>
                  </a:ext>
                </a:extLst>
              </a:tr>
              <a:tr h="0">
                <a:tc>
                  <a:txBody>
                    <a:bodyPr/>
                    <a:lstStyle/>
                    <a:p>
                      <a:pPr algn="l"/>
                      <a:r>
                        <a:rPr sz="1200">
                          <a:solidFill>
                            <a:srgbClr val="000000"/>
                          </a:solidFill>
                          <a:latin typeface="calibri"/>
                        </a:rPr>
                        <a:t>Immunologi-transfusionsmedicin</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7"/>
                  </a:ext>
                </a:extLst>
              </a:tr>
              <a:tr h="0">
                <a:tc>
                  <a:txBody>
                    <a:bodyPr/>
                    <a:lstStyle/>
                    <a:p>
                      <a:pPr algn="l"/>
                      <a:r>
                        <a:rPr sz="1200">
                          <a:solidFill>
                            <a:srgbClr val="000000"/>
                          </a:solidFill>
                          <a:latin typeface="calibri"/>
                        </a:rPr>
                        <a:t>Infektionsavdelning</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8"/>
                  </a:ext>
                </a:extLst>
              </a:tr>
              <a:tr h="0">
                <a:tc>
                  <a:txBody>
                    <a:bodyPr/>
                    <a:lstStyle/>
                    <a:p>
                      <a:pPr algn="l"/>
                      <a:r>
                        <a:rPr sz="1200">
                          <a:solidFill>
                            <a:srgbClr val="000000"/>
                          </a:solidFill>
                          <a:latin typeface="calibri"/>
                        </a:rPr>
                        <a:t>Infektionsmottagning</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9"/>
                  </a:ext>
                </a:extLst>
              </a:tr>
              <a:tr h="0">
                <a:tc>
                  <a:txBody>
                    <a:bodyPr/>
                    <a:lstStyle/>
                    <a:p>
                      <a:pPr algn="l"/>
                      <a:r>
                        <a:rPr sz="1200">
                          <a:solidFill>
                            <a:srgbClr val="000000"/>
                          </a:solidFill>
                          <a:latin typeface="calibri"/>
                        </a:rPr>
                        <a:t>IVA (intensivvårdsavdelning)</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10"/>
                  </a:ext>
                </a:extLst>
              </a:tr>
            </a:tbl>
          </a:graphicData>
        </a:graphic>
      </p:graphicFrame>
      <p:sp>
        <p:nvSpPr>
          <p:cNvPr id="5" name="New shape"/>
          <p:cNvSpPr/>
          <p:nvPr/>
        </p:nvSpPr>
        <p:spPr>
          <a:xfrm>
            <a:off x="4673600" y="4439920"/>
            <a:ext cx="254000" cy="0"/>
          </a:xfrm>
          <a:prstGeom prst="straightConnector1">
            <a:avLst/>
          </a:prstGeom>
          <a:ln>
            <a:solidFill>
              <a:srgbClr val="00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711200" y="711200"/>
            <a:ext cx="7737052" cy="3203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rIns="0" rtlCol="0" anchor="ctr">
            <a:spAutoFit/>
          </a:bodyPr>
          <a:lstStyle/>
          <a:p>
            <a:pPr algn="l"/>
            <a:r>
              <a:rPr sz="1500">
                <a:solidFill>
                  <a:srgbClr val="000000"/>
                </a:solidFill>
                <a:latin typeface="calibri"/>
              </a:rPr>
              <a:t>Norrlands universitetssjukhus Gör ditt val nedan. Saknas din avdelning, välj "annan".</a:t>
            </a:r>
          </a:p>
        </p:txBody>
      </p:sp>
      <p:sp>
        <p:nvSpPr>
          <p:cNvPr id="3" name="New shape"/>
          <p:cNvSpPr/>
          <p:nvPr/>
        </p:nvSpPr>
        <p:spPr>
          <a:xfrm>
            <a:off x="711200" y="1168400"/>
            <a:ext cx="254000" cy="0"/>
          </a:xfrm>
          <a:prstGeom prst="straightConnector1">
            <a:avLst/>
          </a:prstGeom>
          <a:ln>
            <a:solidFill>
              <a:srgbClr val="00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graphicFrame>
        <p:nvGraphicFramePr>
          <p:cNvPr id="4" name="New Table"/>
          <p:cNvGraphicFramePr>
            <a:graphicFrameLocks noGrp="1"/>
          </p:cNvGraphicFramePr>
          <p:nvPr/>
        </p:nvGraphicFramePr>
        <p:xfrm>
          <a:off x="711200" y="1295400"/>
          <a:ext cx="4216400" cy="2926080"/>
        </p:xfrm>
        <a:graphic>
          <a:graphicData uri="http://schemas.openxmlformats.org/drawingml/2006/table">
            <a:tbl>
              <a:tblPr bandRow="1">
                <a:tableStyleId>{5C22544A-7EE6-4342-B048-85BDC9FD1C3A}</a:tableStyleId>
              </a:tblPr>
              <a:tblGrid>
                <a:gridCol w="3100294">
                  <a:extLst>
                    <a:ext uri="{9D8B030D-6E8A-4147-A177-3AD203B41FA5}">
                      <a16:colId xmlns:a16="http://schemas.microsoft.com/office/drawing/2014/main" val="20000"/>
                    </a:ext>
                  </a:extLst>
                </a:gridCol>
                <a:gridCol w="589056">
                  <a:extLst>
                    <a:ext uri="{9D8B030D-6E8A-4147-A177-3AD203B41FA5}">
                      <a16:colId xmlns:a16="http://schemas.microsoft.com/office/drawing/2014/main" val="20001"/>
                    </a:ext>
                  </a:extLst>
                </a:gridCol>
                <a:gridCol w="527050">
                  <a:extLst>
                    <a:ext uri="{9D8B030D-6E8A-4147-A177-3AD203B41FA5}">
                      <a16:colId xmlns:a16="http://schemas.microsoft.com/office/drawing/2014/main" val="20002"/>
                    </a:ext>
                  </a:extLst>
                </a:gridCol>
              </a:tblGrid>
              <a:tr h="0">
                <a:tc>
                  <a:txBody>
                    <a:bodyPr/>
                    <a:lstStyle/>
                    <a:p>
                      <a:pPr algn="l"/>
                      <a:r>
                        <a:rPr sz="1200">
                          <a:solidFill>
                            <a:srgbClr val="000000"/>
                          </a:solidFill>
                          <a:latin typeface="calibri"/>
                        </a:rPr>
                        <a:t>Namn</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Antal</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0">
                <a:tc>
                  <a:txBody>
                    <a:bodyPr/>
                    <a:lstStyle/>
                    <a:p>
                      <a:pPr algn="l"/>
                      <a:r>
                        <a:rPr sz="1200">
                          <a:solidFill>
                            <a:srgbClr val="000000"/>
                          </a:solidFill>
                          <a:latin typeface="calibri"/>
                        </a:rPr>
                        <a:t>Kardiologi vårdavd</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1"/>
                  </a:ext>
                </a:extLst>
              </a:tr>
              <a:tr h="0">
                <a:tc>
                  <a:txBody>
                    <a:bodyPr/>
                    <a:lstStyle/>
                    <a:p>
                      <a:pPr algn="l"/>
                      <a:r>
                        <a:rPr sz="1200">
                          <a:solidFill>
                            <a:srgbClr val="000000"/>
                          </a:solidFill>
                          <a:latin typeface="calibri"/>
                        </a:rPr>
                        <a:t>Kirurgcentrum - Buk och kärlkirurgisk avdelning</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0">
                <a:tc>
                  <a:txBody>
                    <a:bodyPr/>
                    <a:lstStyle/>
                    <a:p>
                      <a:pPr algn="l"/>
                      <a:r>
                        <a:rPr sz="1200">
                          <a:solidFill>
                            <a:srgbClr val="000000"/>
                          </a:solidFill>
                          <a:latin typeface="calibri"/>
                        </a:rPr>
                        <a:t>Kirurgcentrum - Endoskopienhet</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3"/>
                  </a:ext>
                </a:extLst>
              </a:tr>
              <a:tr h="0">
                <a:tc>
                  <a:txBody>
                    <a:bodyPr/>
                    <a:lstStyle/>
                    <a:p>
                      <a:pPr algn="l"/>
                      <a:r>
                        <a:rPr sz="1200">
                          <a:solidFill>
                            <a:srgbClr val="000000"/>
                          </a:solidFill>
                          <a:latin typeface="calibri"/>
                        </a:rPr>
                        <a:t>Kirurgcentrum - Kirurgmottagning</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r h="0">
                <a:tc>
                  <a:txBody>
                    <a:bodyPr/>
                    <a:lstStyle/>
                    <a:p>
                      <a:pPr algn="l"/>
                      <a:r>
                        <a:rPr sz="1200">
                          <a:solidFill>
                            <a:srgbClr val="000000"/>
                          </a:solidFill>
                          <a:latin typeface="calibri"/>
                        </a:rPr>
                        <a:t>Kirurgcentrum - Urologisk mottagning och ESVL</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5"/>
                  </a:ext>
                </a:extLst>
              </a:tr>
              <a:tr h="0">
                <a:tc>
                  <a:txBody>
                    <a:bodyPr/>
                    <a:lstStyle/>
                    <a:p>
                      <a:pPr algn="l"/>
                      <a:r>
                        <a:rPr sz="1200">
                          <a:solidFill>
                            <a:srgbClr val="000000"/>
                          </a:solidFill>
                          <a:latin typeface="calibri"/>
                        </a:rPr>
                        <a:t>Kirurgcentrum - Urologisk och gynekologisk avdelning</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8</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4,5</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6"/>
                  </a:ext>
                </a:extLst>
              </a:tr>
              <a:tr h="0">
                <a:tc>
                  <a:txBody>
                    <a:bodyPr/>
                    <a:lstStyle/>
                    <a:p>
                      <a:pPr algn="l"/>
                      <a:r>
                        <a:rPr sz="1200">
                          <a:solidFill>
                            <a:srgbClr val="000000"/>
                          </a:solidFill>
                          <a:latin typeface="calibri"/>
                        </a:rPr>
                        <a:t>Kvinnokliniken mottagning</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7"/>
                  </a:ext>
                </a:extLst>
              </a:tr>
              <a:tr h="0">
                <a:tc>
                  <a:txBody>
                    <a:bodyPr/>
                    <a:lstStyle/>
                    <a:p>
                      <a:pPr algn="l"/>
                      <a:r>
                        <a:rPr sz="1200">
                          <a:solidFill>
                            <a:srgbClr val="000000"/>
                          </a:solidFill>
                          <a:latin typeface="calibri"/>
                        </a:rPr>
                        <a:t>Laboratoriemedicin Biobanken Norr</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8</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4,5</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8"/>
                  </a:ext>
                </a:extLst>
              </a:tr>
              <a:tr h="0">
                <a:tc>
                  <a:txBody>
                    <a:bodyPr/>
                    <a:lstStyle/>
                    <a:p>
                      <a:pPr algn="l"/>
                      <a:r>
                        <a:rPr sz="1200">
                          <a:solidFill>
                            <a:srgbClr val="000000"/>
                          </a:solidFill>
                          <a:latin typeface="calibri"/>
                        </a:rPr>
                        <a:t>Laboratoriemedicin Klinisk Fysiologi</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9"/>
                  </a:ext>
                </a:extLst>
              </a:tr>
            </a:tbl>
          </a:graphicData>
        </a:graphic>
      </p:graphicFrame>
      <p:sp>
        <p:nvSpPr>
          <p:cNvPr id="5" name="New shape"/>
          <p:cNvSpPr/>
          <p:nvPr/>
        </p:nvSpPr>
        <p:spPr>
          <a:xfrm>
            <a:off x="4673600" y="4348480"/>
            <a:ext cx="254000" cy="0"/>
          </a:xfrm>
          <a:prstGeom prst="straightConnector1">
            <a:avLst/>
          </a:prstGeom>
          <a:ln>
            <a:solidFill>
              <a:srgbClr val="00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711200" y="711200"/>
            <a:ext cx="7737052" cy="3203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rIns="0" rtlCol="0" anchor="ctr">
            <a:spAutoFit/>
          </a:bodyPr>
          <a:lstStyle/>
          <a:p>
            <a:pPr algn="l"/>
            <a:r>
              <a:rPr sz="1500">
                <a:solidFill>
                  <a:srgbClr val="000000"/>
                </a:solidFill>
                <a:latin typeface="calibri"/>
              </a:rPr>
              <a:t>Norrlands universitetssjukhus Gör ditt val nedan. Saknas din avdelning, välj "annan".</a:t>
            </a:r>
          </a:p>
        </p:txBody>
      </p:sp>
      <p:sp>
        <p:nvSpPr>
          <p:cNvPr id="3" name="New shape"/>
          <p:cNvSpPr/>
          <p:nvPr/>
        </p:nvSpPr>
        <p:spPr>
          <a:xfrm>
            <a:off x="711200" y="1168400"/>
            <a:ext cx="254000" cy="0"/>
          </a:xfrm>
          <a:prstGeom prst="straightConnector1">
            <a:avLst/>
          </a:prstGeom>
          <a:ln>
            <a:solidFill>
              <a:srgbClr val="00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graphicFrame>
        <p:nvGraphicFramePr>
          <p:cNvPr id="4" name="New Table"/>
          <p:cNvGraphicFramePr>
            <a:graphicFrameLocks noGrp="1"/>
          </p:cNvGraphicFramePr>
          <p:nvPr/>
        </p:nvGraphicFramePr>
        <p:xfrm>
          <a:off x="711200" y="1295400"/>
          <a:ext cx="4216400" cy="3017520"/>
        </p:xfrm>
        <a:graphic>
          <a:graphicData uri="http://schemas.openxmlformats.org/drawingml/2006/table">
            <a:tbl>
              <a:tblPr bandRow="1">
                <a:tableStyleId>{5C22544A-7EE6-4342-B048-85BDC9FD1C3A}</a:tableStyleId>
              </a:tblPr>
              <a:tblGrid>
                <a:gridCol w="3100294">
                  <a:extLst>
                    <a:ext uri="{9D8B030D-6E8A-4147-A177-3AD203B41FA5}">
                      <a16:colId xmlns:a16="http://schemas.microsoft.com/office/drawing/2014/main" val="20000"/>
                    </a:ext>
                  </a:extLst>
                </a:gridCol>
                <a:gridCol w="589056">
                  <a:extLst>
                    <a:ext uri="{9D8B030D-6E8A-4147-A177-3AD203B41FA5}">
                      <a16:colId xmlns:a16="http://schemas.microsoft.com/office/drawing/2014/main" val="20001"/>
                    </a:ext>
                  </a:extLst>
                </a:gridCol>
                <a:gridCol w="527050">
                  <a:extLst>
                    <a:ext uri="{9D8B030D-6E8A-4147-A177-3AD203B41FA5}">
                      <a16:colId xmlns:a16="http://schemas.microsoft.com/office/drawing/2014/main" val="20002"/>
                    </a:ext>
                  </a:extLst>
                </a:gridCol>
              </a:tblGrid>
              <a:tr h="0">
                <a:tc>
                  <a:txBody>
                    <a:bodyPr/>
                    <a:lstStyle/>
                    <a:p>
                      <a:pPr algn="l"/>
                      <a:r>
                        <a:rPr sz="1200">
                          <a:solidFill>
                            <a:srgbClr val="000000"/>
                          </a:solidFill>
                          <a:latin typeface="calibri"/>
                        </a:rPr>
                        <a:t>Namn</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Antal</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0">
                <a:tc>
                  <a:txBody>
                    <a:bodyPr/>
                    <a:lstStyle/>
                    <a:p>
                      <a:pPr algn="l"/>
                      <a:r>
                        <a:rPr sz="1200">
                          <a:solidFill>
                            <a:srgbClr val="000000"/>
                          </a:solidFill>
                          <a:latin typeface="calibri"/>
                        </a:rPr>
                        <a:t>Laboratoriemedicin Klinisk Genetik</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9</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5,1</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0">
                <a:tc>
                  <a:txBody>
                    <a:bodyPr/>
                    <a:lstStyle/>
                    <a:p>
                      <a:pPr algn="l"/>
                      <a:r>
                        <a:rPr sz="1200">
                          <a:solidFill>
                            <a:srgbClr val="000000"/>
                          </a:solidFill>
                          <a:latin typeface="calibri"/>
                        </a:rPr>
                        <a:t>Laboratoriemedicin Klinisk Immunologi</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4</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2,2</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2"/>
                  </a:ext>
                </a:extLst>
              </a:tr>
              <a:tr h="0">
                <a:tc>
                  <a:txBody>
                    <a:bodyPr/>
                    <a:lstStyle/>
                    <a:p>
                      <a:pPr algn="l"/>
                      <a:r>
                        <a:rPr sz="1200">
                          <a:solidFill>
                            <a:srgbClr val="000000"/>
                          </a:solidFill>
                          <a:latin typeface="calibri"/>
                        </a:rPr>
                        <a:t>Laboratoriemedicin Klinisk Kemi</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5</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2,8</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3"/>
                  </a:ext>
                </a:extLst>
              </a:tr>
              <a:tr h="0">
                <a:tc>
                  <a:txBody>
                    <a:bodyPr/>
                    <a:lstStyle/>
                    <a:p>
                      <a:pPr algn="l"/>
                      <a:r>
                        <a:rPr sz="1200">
                          <a:solidFill>
                            <a:srgbClr val="000000"/>
                          </a:solidFill>
                          <a:latin typeface="calibri"/>
                        </a:rPr>
                        <a:t>Laboratoriemedicin Klinisk Mikrobiologi</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6</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3,4</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4"/>
                  </a:ext>
                </a:extLst>
              </a:tr>
              <a:tr h="0">
                <a:tc>
                  <a:txBody>
                    <a:bodyPr/>
                    <a:lstStyle/>
                    <a:p>
                      <a:pPr algn="l"/>
                      <a:r>
                        <a:rPr sz="1200">
                          <a:solidFill>
                            <a:srgbClr val="000000"/>
                          </a:solidFill>
                          <a:latin typeface="calibri"/>
                        </a:rPr>
                        <a:t>Laboratoriemedicin Klinisk Patologi</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7</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3,9</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5"/>
                  </a:ext>
                </a:extLst>
              </a:tr>
              <a:tr h="0">
                <a:tc>
                  <a:txBody>
                    <a:bodyPr/>
                    <a:lstStyle/>
                    <a:p>
                      <a:pPr algn="l"/>
                      <a:r>
                        <a:rPr sz="1200">
                          <a:solidFill>
                            <a:srgbClr val="000000"/>
                          </a:solidFill>
                          <a:latin typeface="calibri"/>
                        </a:rPr>
                        <a:t>Laboratoriemedicin Transfusionsmedicin</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4</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2,2</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6"/>
                  </a:ext>
                </a:extLst>
              </a:tr>
              <a:tr h="0">
                <a:tc>
                  <a:txBody>
                    <a:bodyPr/>
                    <a:lstStyle/>
                    <a:p>
                      <a:pPr algn="l"/>
                      <a:r>
                        <a:rPr sz="1200">
                          <a:solidFill>
                            <a:srgbClr val="000000"/>
                          </a:solidFill>
                          <a:latin typeface="calibri"/>
                        </a:rPr>
                        <a:t>MAVA/endokrin</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10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5,6</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7"/>
                  </a:ext>
                </a:extLst>
              </a:tr>
              <a:tr h="0">
                <a:tc>
                  <a:txBody>
                    <a:bodyPr/>
                    <a:lstStyle/>
                    <a:p>
                      <a:pPr algn="l"/>
                      <a:r>
                        <a:rPr sz="1200">
                          <a:solidFill>
                            <a:srgbClr val="000000"/>
                          </a:solidFill>
                          <a:latin typeface="calibri"/>
                        </a:rPr>
                        <a:t>Medicinkliniken mottagning</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8"/>
                  </a:ext>
                </a:extLst>
              </a:tr>
              <a:tr h="0">
                <a:tc>
                  <a:txBody>
                    <a:bodyPr/>
                    <a:lstStyle/>
                    <a:p>
                      <a:pPr algn="l"/>
                      <a:r>
                        <a:rPr sz="1200">
                          <a:solidFill>
                            <a:srgbClr val="000000"/>
                          </a:solidFill>
                          <a:latin typeface="calibri"/>
                        </a:rPr>
                        <a:t>Neuro- och ryggmärgsskaderehabilitering</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9"/>
                  </a:ext>
                </a:extLst>
              </a:tr>
              <a:tr h="0">
                <a:tc>
                  <a:txBody>
                    <a:bodyPr/>
                    <a:lstStyle/>
                    <a:p>
                      <a:pPr algn="l"/>
                      <a:r>
                        <a:rPr sz="1200">
                          <a:solidFill>
                            <a:srgbClr val="000000"/>
                          </a:solidFill>
                          <a:latin typeface="calibri"/>
                        </a:rPr>
                        <a:t>Neuro- och strokerehabilitering</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10"/>
                  </a:ext>
                </a:extLst>
              </a:tr>
            </a:tbl>
          </a:graphicData>
        </a:graphic>
      </p:graphicFrame>
      <p:sp>
        <p:nvSpPr>
          <p:cNvPr id="5" name="New shape"/>
          <p:cNvSpPr/>
          <p:nvPr/>
        </p:nvSpPr>
        <p:spPr>
          <a:xfrm>
            <a:off x="4673600" y="4439920"/>
            <a:ext cx="254000" cy="0"/>
          </a:xfrm>
          <a:prstGeom prst="straightConnector1">
            <a:avLst/>
          </a:prstGeom>
          <a:ln>
            <a:solidFill>
              <a:srgbClr val="00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711200" y="711200"/>
            <a:ext cx="7737052" cy="3203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rIns="0" rtlCol="0" anchor="ctr">
            <a:spAutoFit/>
          </a:bodyPr>
          <a:lstStyle/>
          <a:p>
            <a:pPr algn="l"/>
            <a:r>
              <a:rPr sz="1500">
                <a:solidFill>
                  <a:srgbClr val="000000"/>
                </a:solidFill>
                <a:latin typeface="calibri"/>
              </a:rPr>
              <a:t>Norrlands universitetssjukhus Gör ditt val nedan. Saknas din avdelning, välj "annan".</a:t>
            </a:r>
          </a:p>
        </p:txBody>
      </p:sp>
      <p:sp>
        <p:nvSpPr>
          <p:cNvPr id="3" name="New shape"/>
          <p:cNvSpPr/>
          <p:nvPr/>
        </p:nvSpPr>
        <p:spPr>
          <a:xfrm>
            <a:off x="711200" y="1168400"/>
            <a:ext cx="254000" cy="0"/>
          </a:xfrm>
          <a:prstGeom prst="straightConnector1">
            <a:avLst/>
          </a:prstGeom>
          <a:ln>
            <a:solidFill>
              <a:srgbClr val="00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graphicFrame>
        <p:nvGraphicFramePr>
          <p:cNvPr id="4" name="New Table"/>
          <p:cNvGraphicFramePr>
            <a:graphicFrameLocks noGrp="1"/>
          </p:cNvGraphicFramePr>
          <p:nvPr/>
        </p:nvGraphicFramePr>
        <p:xfrm>
          <a:off x="711200" y="1295400"/>
          <a:ext cx="4216400" cy="3017520"/>
        </p:xfrm>
        <a:graphic>
          <a:graphicData uri="http://schemas.openxmlformats.org/drawingml/2006/table">
            <a:tbl>
              <a:tblPr bandRow="1">
                <a:tableStyleId>{5C22544A-7EE6-4342-B048-85BDC9FD1C3A}</a:tableStyleId>
              </a:tblPr>
              <a:tblGrid>
                <a:gridCol w="3100294">
                  <a:extLst>
                    <a:ext uri="{9D8B030D-6E8A-4147-A177-3AD203B41FA5}">
                      <a16:colId xmlns:a16="http://schemas.microsoft.com/office/drawing/2014/main" val="20000"/>
                    </a:ext>
                  </a:extLst>
                </a:gridCol>
                <a:gridCol w="589056">
                  <a:extLst>
                    <a:ext uri="{9D8B030D-6E8A-4147-A177-3AD203B41FA5}">
                      <a16:colId xmlns:a16="http://schemas.microsoft.com/office/drawing/2014/main" val="20001"/>
                    </a:ext>
                  </a:extLst>
                </a:gridCol>
                <a:gridCol w="527050">
                  <a:extLst>
                    <a:ext uri="{9D8B030D-6E8A-4147-A177-3AD203B41FA5}">
                      <a16:colId xmlns:a16="http://schemas.microsoft.com/office/drawing/2014/main" val="20002"/>
                    </a:ext>
                  </a:extLst>
                </a:gridCol>
              </a:tblGrid>
              <a:tr h="0">
                <a:tc>
                  <a:txBody>
                    <a:bodyPr/>
                    <a:lstStyle/>
                    <a:p>
                      <a:pPr algn="l"/>
                      <a:r>
                        <a:rPr sz="1200">
                          <a:solidFill>
                            <a:srgbClr val="000000"/>
                          </a:solidFill>
                          <a:latin typeface="calibri"/>
                        </a:rPr>
                        <a:t>Namn</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Antal</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0">
                <a:tc>
                  <a:txBody>
                    <a:bodyPr/>
                    <a:lstStyle/>
                    <a:p>
                      <a:pPr algn="l"/>
                      <a:r>
                        <a:rPr sz="1200">
                          <a:solidFill>
                            <a:srgbClr val="000000"/>
                          </a:solidFill>
                          <a:latin typeface="calibri"/>
                        </a:rPr>
                        <a:t>Neuro-huvud-halscentrum mottagning</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0">
                <a:tc>
                  <a:txBody>
                    <a:bodyPr/>
                    <a:lstStyle/>
                    <a:p>
                      <a:pPr algn="l"/>
                      <a:r>
                        <a:rPr sz="1200">
                          <a:solidFill>
                            <a:srgbClr val="000000"/>
                          </a:solidFill>
                          <a:latin typeface="calibri"/>
                        </a:rPr>
                        <a:t>Neuro-huvud-halscentrum Strokecenter</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4</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2,2</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2"/>
                  </a:ext>
                </a:extLst>
              </a:tr>
              <a:tr h="0">
                <a:tc>
                  <a:txBody>
                    <a:bodyPr/>
                    <a:lstStyle/>
                    <a:p>
                      <a:pPr algn="l"/>
                      <a:r>
                        <a:rPr sz="1200">
                          <a:solidFill>
                            <a:srgbClr val="000000"/>
                          </a:solidFill>
                          <a:latin typeface="calibri"/>
                        </a:rPr>
                        <a:t>Neurologen</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12</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6,7</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3"/>
                  </a:ext>
                </a:extLst>
              </a:tr>
              <a:tr h="0">
                <a:tc>
                  <a:txBody>
                    <a:bodyPr/>
                    <a:lstStyle/>
                    <a:p>
                      <a:pPr algn="l"/>
                      <a:r>
                        <a:rPr sz="1200">
                          <a:solidFill>
                            <a:srgbClr val="000000"/>
                          </a:solidFill>
                          <a:latin typeface="calibri"/>
                        </a:rPr>
                        <a:t>NIVA/neurokirurgen</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6</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3,4</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4"/>
                  </a:ext>
                </a:extLst>
              </a:tr>
              <a:tr h="0">
                <a:tc>
                  <a:txBody>
                    <a:bodyPr/>
                    <a:lstStyle/>
                    <a:p>
                      <a:pPr algn="l"/>
                      <a:r>
                        <a:rPr sz="1200">
                          <a:solidFill>
                            <a:srgbClr val="000000"/>
                          </a:solidFill>
                          <a:latin typeface="calibri"/>
                        </a:rPr>
                        <a:t>Onk vårdavd</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5</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2,8</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5"/>
                  </a:ext>
                </a:extLst>
              </a:tr>
              <a:tr h="0">
                <a:tc>
                  <a:txBody>
                    <a:bodyPr/>
                    <a:lstStyle/>
                    <a:p>
                      <a:pPr algn="l"/>
                      <a:r>
                        <a:rPr sz="1200">
                          <a:solidFill>
                            <a:srgbClr val="000000"/>
                          </a:solidFill>
                          <a:latin typeface="calibri"/>
                        </a:rPr>
                        <a:t>Onkologen mottagning</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6"/>
                  </a:ext>
                </a:extLst>
              </a:tr>
              <a:tr h="0">
                <a:tc>
                  <a:txBody>
                    <a:bodyPr/>
                    <a:lstStyle/>
                    <a:p>
                      <a:pPr algn="l"/>
                      <a:r>
                        <a:rPr sz="1200">
                          <a:solidFill>
                            <a:srgbClr val="000000"/>
                          </a:solidFill>
                          <a:latin typeface="calibri"/>
                        </a:rPr>
                        <a:t>Ortopedkliniken Akutvård</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7"/>
                  </a:ext>
                </a:extLst>
              </a:tr>
              <a:tr h="0">
                <a:tc>
                  <a:txBody>
                    <a:bodyPr/>
                    <a:lstStyle/>
                    <a:p>
                      <a:pPr algn="l"/>
                      <a:r>
                        <a:rPr sz="1200">
                          <a:solidFill>
                            <a:srgbClr val="000000"/>
                          </a:solidFill>
                          <a:latin typeface="calibri"/>
                        </a:rPr>
                        <a:t>Ortopedkliniken Elektiv vård</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8"/>
                  </a:ext>
                </a:extLst>
              </a:tr>
              <a:tr h="0">
                <a:tc>
                  <a:txBody>
                    <a:bodyPr/>
                    <a:lstStyle/>
                    <a:p>
                      <a:pPr algn="l"/>
                      <a:r>
                        <a:rPr sz="1200">
                          <a:solidFill>
                            <a:srgbClr val="000000"/>
                          </a:solidFill>
                          <a:latin typeface="calibri"/>
                        </a:rPr>
                        <a:t>Ortopedkliniken mottagning</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9"/>
                  </a:ext>
                </a:extLst>
              </a:tr>
              <a:tr h="0">
                <a:tc>
                  <a:txBody>
                    <a:bodyPr/>
                    <a:lstStyle/>
                    <a:p>
                      <a:pPr algn="l"/>
                      <a:r>
                        <a:rPr sz="1200">
                          <a:solidFill>
                            <a:srgbClr val="000000"/>
                          </a:solidFill>
                          <a:latin typeface="calibri"/>
                        </a:rPr>
                        <a:t>Patologi Umeå</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3</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1,7</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10"/>
                  </a:ext>
                </a:extLst>
              </a:tr>
            </a:tbl>
          </a:graphicData>
        </a:graphic>
      </p:graphicFrame>
      <p:sp>
        <p:nvSpPr>
          <p:cNvPr id="5" name="New shape"/>
          <p:cNvSpPr/>
          <p:nvPr/>
        </p:nvSpPr>
        <p:spPr>
          <a:xfrm>
            <a:off x="4673600" y="4439920"/>
            <a:ext cx="254000" cy="0"/>
          </a:xfrm>
          <a:prstGeom prst="straightConnector1">
            <a:avLst/>
          </a:prstGeom>
          <a:ln>
            <a:solidFill>
              <a:srgbClr val="00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711200" y="711200"/>
            <a:ext cx="7737052" cy="3203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rIns="0" rtlCol="0" anchor="ctr">
            <a:spAutoFit/>
          </a:bodyPr>
          <a:lstStyle/>
          <a:p>
            <a:pPr algn="l"/>
            <a:r>
              <a:rPr sz="1500">
                <a:solidFill>
                  <a:srgbClr val="000000"/>
                </a:solidFill>
                <a:latin typeface="calibri"/>
              </a:rPr>
              <a:t>Norrlands universitetssjukhus Gör ditt val nedan. Saknas din avdelning, välj "annan".</a:t>
            </a:r>
          </a:p>
        </p:txBody>
      </p:sp>
      <p:sp>
        <p:nvSpPr>
          <p:cNvPr id="3" name="New shape"/>
          <p:cNvSpPr/>
          <p:nvPr/>
        </p:nvSpPr>
        <p:spPr>
          <a:xfrm>
            <a:off x="711200" y="1168400"/>
            <a:ext cx="254000" cy="0"/>
          </a:xfrm>
          <a:prstGeom prst="straightConnector1">
            <a:avLst/>
          </a:prstGeom>
          <a:ln>
            <a:solidFill>
              <a:srgbClr val="00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graphicFrame>
        <p:nvGraphicFramePr>
          <p:cNvPr id="4" name="New Table"/>
          <p:cNvGraphicFramePr>
            <a:graphicFrameLocks noGrp="1"/>
          </p:cNvGraphicFramePr>
          <p:nvPr/>
        </p:nvGraphicFramePr>
        <p:xfrm>
          <a:off x="711200" y="1295400"/>
          <a:ext cx="4216400" cy="2834640"/>
        </p:xfrm>
        <a:graphic>
          <a:graphicData uri="http://schemas.openxmlformats.org/drawingml/2006/table">
            <a:tbl>
              <a:tblPr bandRow="1">
                <a:tableStyleId>{5C22544A-7EE6-4342-B048-85BDC9FD1C3A}</a:tableStyleId>
              </a:tblPr>
              <a:tblGrid>
                <a:gridCol w="3100294">
                  <a:extLst>
                    <a:ext uri="{9D8B030D-6E8A-4147-A177-3AD203B41FA5}">
                      <a16:colId xmlns:a16="http://schemas.microsoft.com/office/drawing/2014/main" val="20000"/>
                    </a:ext>
                  </a:extLst>
                </a:gridCol>
                <a:gridCol w="589056">
                  <a:extLst>
                    <a:ext uri="{9D8B030D-6E8A-4147-A177-3AD203B41FA5}">
                      <a16:colId xmlns:a16="http://schemas.microsoft.com/office/drawing/2014/main" val="20001"/>
                    </a:ext>
                  </a:extLst>
                </a:gridCol>
                <a:gridCol w="527050">
                  <a:extLst>
                    <a:ext uri="{9D8B030D-6E8A-4147-A177-3AD203B41FA5}">
                      <a16:colId xmlns:a16="http://schemas.microsoft.com/office/drawing/2014/main" val="20002"/>
                    </a:ext>
                  </a:extLst>
                </a:gridCol>
              </a:tblGrid>
              <a:tr h="0">
                <a:tc>
                  <a:txBody>
                    <a:bodyPr/>
                    <a:lstStyle/>
                    <a:p>
                      <a:pPr algn="l"/>
                      <a:r>
                        <a:rPr sz="1200">
                          <a:solidFill>
                            <a:srgbClr val="000000"/>
                          </a:solidFill>
                          <a:latin typeface="calibri"/>
                        </a:rPr>
                        <a:t>Namn</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Antal</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0">
                <a:tc>
                  <a:txBody>
                    <a:bodyPr/>
                    <a:lstStyle/>
                    <a:p>
                      <a:pPr algn="l"/>
                      <a:r>
                        <a:rPr sz="1200">
                          <a:solidFill>
                            <a:srgbClr val="000000"/>
                          </a:solidFill>
                          <a:latin typeface="calibri"/>
                        </a:rPr>
                        <a:t>Patologi Östersund</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0">
                <a:tc>
                  <a:txBody>
                    <a:bodyPr/>
                    <a:lstStyle/>
                    <a:p>
                      <a:pPr algn="l"/>
                      <a:r>
                        <a:rPr sz="1200">
                          <a:solidFill>
                            <a:srgbClr val="000000"/>
                          </a:solidFill>
                          <a:latin typeface="calibri"/>
                        </a:rPr>
                        <a:t>Postoperationsavd</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9</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5,1</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2"/>
                  </a:ext>
                </a:extLst>
              </a:tr>
              <a:tr h="0">
                <a:tc>
                  <a:txBody>
                    <a:bodyPr/>
                    <a:lstStyle/>
                    <a:p>
                      <a:pPr algn="l"/>
                      <a:r>
                        <a:rPr sz="1200">
                          <a:solidFill>
                            <a:srgbClr val="000000"/>
                          </a:solidFill>
                          <a:latin typeface="calibri"/>
                        </a:rPr>
                        <a:t>Psykiatriska kliniken avd 1</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3"/>
                  </a:ext>
                </a:extLst>
              </a:tr>
              <a:tr h="0">
                <a:tc>
                  <a:txBody>
                    <a:bodyPr/>
                    <a:lstStyle/>
                    <a:p>
                      <a:pPr algn="l"/>
                      <a:r>
                        <a:rPr sz="1200">
                          <a:solidFill>
                            <a:srgbClr val="000000"/>
                          </a:solidFill>
                          <a:latin typeface="calibri"/>
                        </a:rPr>
                        <a:t>Psykiatriska kliniken avd 2</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4"/>
                  </a:ext>
                </a:extLst>
              </a:tr>
              <a:tr h="0">
                <a:tc>
                  <a:txBody>
                    <a:bodyPr/>
                    <a:lstStyle/>
                    <a:p>
                      <a:pPr algn="l"/>
                      <a:r>
                        <a:rPr sz="1200">
                          <a:solidFill>
                            <a:srgbClr val="000000"/>
                          </a:solidFill>
                          <a:latin typeface="calibri"/>
                        </a:rPr>
                        <a:t>Psykiatriska kliniken avd 3</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5"/>
                  </a:ext>
                </a:extLst>
              </a:tr>
              <a:tr h="0">
                <a:tc>
                  <a:txBody>
                    <a:bodyPr/>
                    <a:lstStyle/>
                    <a:p>
                      <a:pPr algn="l"/>
                      <a:r>
                        <a:rPr sz="1200">
                          <a:solidFill>
                            <a:srgbClr val="000000"/>
                          </a:solidFill>
                          <a:latin typeface="calibri"/>
                        </a:rPr>
                        <a:t>Psykiatriska kliniken, affektiv mottagning</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6"/>
                  </a:ext>
                </a:extLst>
              </a:tr>
              <a:tr h="0">
                <a:tc>
                  <a:txBody>
                    <a:bodyPr/>
                    <a:lstStyle/>
                    <a:p>
                      <a:pPr algn="l"/>
                      <a:r>
                        <a:rPr sz="1200">
                          <a:solidFill>
                            <a:srgbClr val="000000"/>
                          </a:solidFill>
                          <a:latin typeface="calibri"/>
                        </a:rPr>
                        <a:t>Psykiatriska kliniken, akut och bedömningsmottagning</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7"/>
                  </a:ext>
                </a:extLst>
              </a:tr>
              <a:tr h="0">
                <a:tc>
                  <a:txBody>
                    <a:bodyPr/>
                    <a:lstStyle/>
                    <a:p>
                      <a:pPr algn="l"/>
                      <a:r>
                        <a:rPr sz="1200">
                          <a:solidFill>
                            <a:srgbClr val="000000"/>
                          </a:solidFill>
                          <a:latin typeface="calibri"/>
                        </a:rPr>
                        <a:t>Psykiatriska kliniken, arbetsterapi- och fysioterapimottagning</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8"/>
                  </a:ext>
                </a:extLst>
              </a:tr>
            </a:tbl>
          </a:graphicData>
        </a:graphic>
      </p:graphicFrame>
      <p:sp>
        <p:nvSpPr>
          <p:cNvPr id="5" name="New shape"/>
          <p:cNvSpPr/>
          <p:nvPr/>
        </p:nvSpPr>
        <p:spPr>
          <a:xfrm>
            <a:off x="4673600" y="4257040"/>
            <a:ext cx="254000" cy="0"/>
          </a:xfrm>
          <a:prstGeom prst="straightConnector1">
            <a:avLst/>
          </a:prstGeom>
          <a:ln>
            <a:solidFill>
              <a:srgbClr val="00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711200" y="711200"/>
            <a:ext cx="7737052" cy="3203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rIns="0" rtlCol="0" anchor="ctr">
            <a:spAutoFit/>
          </a:bodyPr>
          <a:lstStyle/>
          <a:p>
            <a:pPr algn="l"/>
            <a:r>
              <a:rPr sz="1500">
                <a:solidFill>
                  <a:srgbClr val="000000"/>
                </a:solidFill>
                <a:latin typeface="calibri"/>
              </a:rPr>
              <a:t>Norrlands universitetssjukhus Gör ditt val nedan. Saknas din avdelning, välj "annan".</a:t>
            </a:r>
          </a:p>
        </p:txBody>
      </p:sp>
      <p:sp>
        <p:nvSpPr>
          <p:cNvPr id="3" name="New shape"/>
          <p:cNvSpPr/>
          <p:nvPr/>
        </p:nvSpPr>
        <p:spPr>
          <a:xfrm>
            <a:off x="711200" y="1168400"/>
            <a:ext cx="254000" cy="0"/>
          </a:xfrm>
          <a:prstGeom prst="straightConnector1">
            <a:avLst/>
          </a:prstGeom>
          <a:ln>
            <a:solidFill>
              <a:srgbClr val="00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graphicFrame>
        <p:nvGraphicFramePr>
          <p:cNvPr id="4" name="New Table"/>
          <p:cNvGraphicFramePr>
            <a:graphicFrameLocks noGrp="1"/>
          </p:cNvGraphicFramePr>
          <p:nvPr/>
        </p:nvGraphicFramePr>
        <p:xfrm>
          <a:off x="711200" y="1295400"/>
          <a:ext cx="4216400" cy="2926080"/>
        </p:xfrm>
        <a:graphic>
          <a:graphicData uri="http://schemas.openxmlformats.org/drawingml/2006/table">
            <a:tbl>
              <a:tblPr bandRow="1">
                <a:tableStyleId>{5C22544A-7EE6-4342-B048-85BDC9FD1C3A}</a:tableStyleId>
              </a:tblPr>
              <a:tblGrid>
                <a:gridCol w="3100294">
                  <a:extLst>
                    <a:ext uri="{9D8B030D-6E8A-4147-A177-3AD203B41FA5}">
                      <a16:colId xmlns:a16="http://schemas.microsoft.com/office/drawing/2014/main" val="20000"/>
                    </a:ext>
                  </a:extLst>
                </a:gridCol>
                <a:gridCol w="589056">
                  <a:extLst>
                    <a:ext uri="{9D8B030D-6E8A-4147-A177-3AD203B41FA5}">
                      <a16:colId xmlns:a16="http://schemas.microsoft.com/office/drawing/2014/main" val="20001"/>
                    </a:ext>
                  </a:extLst>
                </a:gridCol>
                <a:gridCol w="527050">
                  <a:extLst>
                    <a:ext uri="{9D8B030D-6E8A-4147-A177-3AD203B41FA5}">
                      <a16:colId xmlns:a16="http://schemas.microsoft.com/office/drawing/2014/main" val="20002"/>
                    </a:ext>
                  </a:extLst>
                </a:gridCol>
              </a:tblGrid>
              <a:tr h="0">
                <a:tc>
                  <a:txBody>
                    <a:bodyPr/>
                    <a:lstStyle/>
                    <a:p>
                      <a:pPr algn="l"/>
                      <a:r>
                        <a:rPr sz="1200">
                          <a:solidFill>
                            <a:srgbClr val="000000"/>
                          </a:solidFill>
                          <a:latin typeface="calibri"/>
                        </a:rPr>
                        <a:t>Namn</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Antal</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0">
                <a:tc>
                  <a:txBody>
                    <a:bodyPr/>
                    <a:lstStyle/>
                    <a:p>
                      <a:pPr algn="l"/>
                      <a:r>
                        <a:rPr sz="1200">
                          <a:solidFill>
                            <a:srgbClr val="000000"/>
                          </a:solidFill>
                          <a:latin typeface="calibri"/>
                        </a:rPr>
                        <a:t>Psykiatriska kliniken, behandlingsenhet Kompassen</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0">
                <a:tc>
                  <a:txBody>
                    <a:bodyPr/>
                    <a:lstStyle/>
                    <a:p>
                      <a:pPr algn="l"/>
                      <a:r>
                        <a:rPr sz="1200">
                          <a:solidFill>
                            <a:srgbClr val="000000"/>
                          </a:solidFill>
                          <a:latin typeface="calibri"/>
                        </a:rPr>
                        <a:t>Psykiatriska kliniken, behandlingsenhet Vågen</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2"/>
                  </a:ext>
                </a:extLst>
              </a:tr>
              <a:tr h="0">
                <a:tc>
                  <a:txBody>
                    <a:bodyPr/>
                    <a:lstStyle/>
                    <a:p>
                      <a:pPr algn="l"/>
                      <a:r>
                        <a:rPr sz="1200">
                          <a:solidFill>
                            <a:srgbClr val="000000"/>
                          </a:solidFill>
                          <a:latin typeface="calibri"/>
                        </a:rPr>
                        <a:t>Psykiatriska kliniken, beroendepsykiatrisk mottagning</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1</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0,6</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3"/>
                  </a:ext>
                </a:extLst>
              </a:tr>
              <a:tr h="0">
                <a:tc>
                  <a:txBody>
                    <a:bodyPr/>
                    <a:lstStyle/>
                    <a:p>
                      <a:pPr algn="l"/>
                      <a:r>
                        <a:rPr sz="1200">
                          <a:solidFill>
                            <a:srgbClr val="000000"/>
                          </a:solidFill>
                          <a:latin typeface="calibri"/>
                        </a:rPr>
                        <a:t>Psykiatriska kliniken, Freja ätstörningsmottagning</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4"/>
                  </a:ext>
                </a:extLst>
              </a:tr>
              <a:tr h="0">
                <a:tc>
                  <a:txBody>
                    <a:bodyPr/>
                    <a:lstStyle/>
                    <a:p>
                      <a:pPr algn="l"/>
                      <a:r>
                        <a:rPr sz="1200">
                          <a:solidFill>
                            <a:srgbClr val="000000"/>
                          </a:solidFill>
                          <a:latin typeface="calibri"/>
                        </a:rPr>
                        <a:t>Psykiatriska kliniken, könsidentitetsmottagning</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5"/>
                  </a:ext>
                </a:extLst>
              </a:tr>
              <a:tr h="0">
                <a:tc>
                  <a:txBody>
                    <a:bodyPr/>
                    <a:lstStyle/>
                    <a:p>
                      <a:pPr algn="l"/>
                      <a:r>
                        <a:rPr sz="1200">
                          <a:solidFill>
                            <a:srgbClr val="000000"/>
                          </a:solidFill>
                          <a:latin typeface="calibri"/>
                        </a:rPr>
                        <a:t>Psykiatriska kliniken, neuropsykiatrisk mottagning</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6"/>
                  </a:ext>
                </a:extLst>
              </a:tr>
              <a:tr h="0">
                <a:tc>
                  <a:txBody>
                    <a:bodyPr/>
                    <a:lstStyle/>
                    <a:p>
                      <a:pPr algn="l"/>
                      <a:r>
                        <a:rPr sz="1200">
                          <a:solidFill>
                            <a:srgbClr val="000000"/>
                          </a:solidFill>
                          <a:latin typeface="calibri"/>
                        </a:rPr>
                        <a:t>Psykiatriska kliniken, psykosmottagning</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7"/>
                  </a:ext>
                </a:extLst>
              </a:tr>
            </a:tbl>
          </a:graphicData>
        </a:graphic>
      </p:graphicFrame>
      <p:sp>
        <p:nvSpPr>
          <p:cNvPr id="5" name="New shape"/>
          <p:cNvSpPr/>
          <p:nvPr/>
        </p:nvSpPr>
        <p:spPr>
          <a:xfrm>
            <a:off x="4673600" y="4348480"/>
            <a:ext cx="254000" cy="0"/>
          </a:xfrm>
          <a:prstGeom prst="straightConnector1">
            <a:avLst/>
          </a:prstGeom>
          <a:ln>
            <a:solidFill>
              <a:srgbClr val="00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711200" y="711200"/>
            <a:ext cx="7737052" cy="3203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rIns="0" rtlCol="0" anchor="ctr">
            <a:spAutoFit/>
          </a:bodyPr>
          <a:lstStyle/>
          <a:p>
            <a:pPr algn="l"/>
            <a:r>
              <a:rPr sz="1500">
                <a:solidFill>
                  <a:srgbClr val="000000"/>
                </a:solidFill>
                <a:latin typeface="calibri"/>
              </a:rPr>
              <a:t>Norrlands universitetssjukhus Gör ditt val nedan. Saknas din avdelning, välj "annan".</a:t>
            </a:r>
          </a:p>
        </p:txBody>
      </p:sp>
      <p:sp>
        <p:nvSpPr>
          <p:cNvPr id="3" name="New shape"/>
          <p:cNvSpPr/>
          <p:nvPr/>
        </p:nvSpPr>
        <p:spPr>
          <a:xfrm>
            <a:off x="711200" y="1168400"/>
            <a:ext cx="254000" cy="0"/>
          </a:xfrm>
          <a:prstGeom prst="straightConnector1">
            <a:avLst/>
          </a:prstGeom>
          <a:ln>
            <a:solidFill>
              <a:srgbClr val="00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graphicFrame>
        <p:nvGraphicFramePr>
          <p:cNvPr id="4" name="New Table"/>
          <p:cNvGraphicFramePr>
            <a:graphicFrameLocks noGrp="1"/>
          </p:cNvGraphicFramePr>
          <p:nvPr/>
        </p:nvGraphicFramePr>
        <p:xfrm>
          <a:off x="711200" y="1295400"/>
          <a:ext cx="4216400" cy="3108960"/>
        </p:xfrm>
        <a:graphic>
          <a:graphicData uri="http://schemas.openxmlformats.org/drawingml/2006/table">
            <a:tbl>
              <a:tblPr bandRow="1">
                <a:tableStyleId>{5C22544A-7EE6-4342-B048-85BDC9FD1C3A}</a:tableStyleId>
              </a:tblPr>
              <a:tblGrid>
                <a:gridCol w="3100294">
                  <a:extLst>
                    <a:ext uri="{9D8B030D-6E8A-4147-A177-3AD203B41FA5}">
                      <a16:colId xmlns:a16="http://schemas.microsoft.com/office/drawing/2014/main" val="20000"/>
                    </a:ext>
                  </a:extLst>
                </a:gridCol>
                <a:gridCol w="589056">
                  <a:extLst>
                    <a:ext uri="{9D8B030D-6E8A-4147-A177-3AD203B41FA5}">
                      <a16:colId xmlns:a16="http://schemas.microsoft.com/office/drawing/2014/main" val="20001"/>
                    </a:ext>
                  </a:extLst>
                </a:gridCol>
                <a:gridCol w="527050">
                  <a:extLst>
                    <a:ext uri="{9D8B030D-6E8A-4147-A177-3AD203B41FA5}">
                      <a16:colId xmlns:a16="http://schemas.microsoft.com/office/drawing/2014/main" val="20002"/>
                    </a:ext>
                  </a:extLst>
                </a:gridCol>
              </a:tblGrid>
              <a:tr h="0">
                <a:tc>
                  <a:txBody>
                    <a:bodyPr/>
                    <a:lstStyle/>
                    <a:p>
                      <a:pPr algn="l"/>
                      <a:r>
                        <a:rPr sz="1200">
                          <a:solidFill>
                            <a:srgbClr val="000000"/>
                          </a:solidFill>
                          <a:latin typeface="calibri"/>
                        </a:rPr>
                        <a:t>Namn</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Antal</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0">
                <a:tc>
                  <a:txBody>
                    <a:bodyPr/>
                    <a:lstStyle/>
                    <a:p>
                      <a:pPr algn="l"/>
                      <a:r>
                        <a:rPr sz="1200">
                          <a:solidFill>
                            <a:srgbClr val="000000"/>
                          </a:solidFill>
                          <a:latin typeface="calibri"/>
                        </a:rPr>
                        <a:t>Psykiatriska kliniken, rättspsykiatri</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1"/>
                  </a:ext>
                </a:extLst>
              </a:tr>
              <a:tr h="0">
                <a:tc>
                  <a:txBody>
                    <a:bodyPr/>
                    <a:lstStyle/>
                    <a:p>
                      <a:pPr algn="l"/>
                      <a:r>
                        <a:rPr sz="1200">
                          <a:solidFill>
                            <a:srgbClr val="000000"/>
                          </a:solidFill>
                          <a:latin typeface="calibri"/>
                        </a:rPr>
                        <a:t>Psykiatriska kliniken, ångest/ASTA-mottagning</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0">
                <a:tc>
                  <a:txBody>
                    <a:bodyPr/>
                    <a:lstStyle/>
                    <a:p>
                      <a:pPr algn="l"/>
                      <a:r>
                        <a:rPr sz="1200">
                          <a:solidFill>
                            <a:srgbClr val="000000"/>
                          </a:solidFill>
                          <a:latin typeface="calibri"/>
                        </a:rPr>
                        <a:t>Psykiatriska kliniken, äldrepsykiatrisk mottagning</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3"/>
                  </a:ext>
                </a:extLst>
              </a:tr>
              <a:tr h="0">
                <a:tc>
                  <a:txBody>
                    <a:bodyPr/>
                    <a:lstStyle/>
                    <a:p>
                      <a:pPr algn="l"/>
                      <a:r>
                        <a:rPr sz="1200">
                          <a:solidFill>
                            <a:srgbClr val="000000"/>
                          </a:solidFill>
                          <a:latin typeface="calibri"/>
                        </a:rPr>
                        <a:t>Reumatologmottagning</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r h="0">
                <a:tc>
                  <a:txBody>
                    <a:bodyPr/>
                    <a:lstStyle/>
                    <a:p>
                      <a:pPr algn="l"/>
                      <a:r>
                        <a:rPr sz="1200">
                          <a:solidFill>
                            <a:srgbClr val="000000"/>
                          </a:solidFill>
                          <a:latin typeface="calibri"/>
                        </a:rPr>
                        <a:t>Smärtrehabilitering</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5"/>
                  </a:ext>
                </a:extLst>
              </a:tr>
              <a:tr h="0">
                <a:tc>
                  <a:txBody>
                    <a:bodyPr/>
                    <a:lstStyle/>
                    <a:p>
                      <a:pPr algn="l"/>
                      <a:r>
                        <a:rPr sz="1200">
                          <a:solidFill>
                            <a:srgbClr val="000000"/>
                          </a:solidFill>
                          <a:latin typeface="calibri"/>
                        </a:rPr>
                        <a:t>Specialistvårdsavd E 61 (Lung-gastro-njur-reum-endokrin-hud)</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6"/>
                  </a:ext>
                </a:extLst>
              </a:tr>
              <a:tr h="0">
                <a:tc>
                  <a:txBody>
                    <a:bodyPr/>
                    <a:lstStyle/>
                    <a:p>
                      <a:pPr algn="l"/>
                      <a:r>
                        <a:rPr sz="1200">
                          <a:solidFill>
                            <a:srgbClr val="000000"/>
                          </a:solidFill>
                          <a:latin typeface="calibri"/>
                        </a:rPr>
                        <a:t>Synrehabilitering</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1</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0,6</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7"/>
                  </a:ext>
                </a:extLst>
              </a:tr>
              <a:tr h="0">
                <a:tc>
                  <a:txBody>
                    <a:bodyPr/>
                    <a:lstStyle/>
                    <a:p>
                      <a:pPr algn="l"/>
                      <a:r>
                        <a:rPr sz="1200">
                          <a:solidFill>
                            <a:srgbClr val="000000"/>
                          </a:solidFill>
                          <a:latin typeface="calibri"/>
                        </a:rPr>
                        <a:t>Särsk stöd o habilitering för vuxna</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8"/>
                  </a:ext>
                </a:extLst>
              </a:tr>
              <a:tr h="0">
                <a:tc>
                  <a:txBody>
                    <a:bodyPr/>
                    <a:lstStyle/>
                    <a:p>
                      <a:pPr algn="l"/>
                      <a:r>
                        <a:rPr sz="1200">
                          <a:solidFill>
                            <a:srgbClr val="000000"/>
                          </a:solidFill>
                          <a:latin typeface="calibri"/>
                        </a:rPr>
                        <a:t>Thiva (thorax intensivvårdsavd)</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9"/>
                  </a:ext>
                </a:extLst>
              </a:tr>
            </a:tbl>
          </a:graphicData>
        </a:graphic>
      </p:graphicFrame>
      <p:sp>
        <p:nvSpPr>
          <p:cNvPr id="5" name="New shape"/>
          <p:cNvSpPr/>
          <p:nvPr/>
        </p:nvSpPr>
        <p:spPr>
          <a:xfrm>
            <a:off x="4673600" y="4531360"/>
            <a:ext cx="254000" cy="0"/>
          </a:xfrm>
          <a:prstGeom prst="straightConnector1">
            <a:avLst/>
          </a:prstGeom>
          <a:ln>
            <a:solidFill>
              <a:srgbClr val="00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711200" y="711200"/>
            <a:ext cx="7737052" cy="3203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rIns="0" rtlCol="0" anchor="ctr">
            <a:spAutoFit/>
          </a:bodyPr>
          <a:lstStyle/>
          <a:p>
            <a:pPr algn="l"/>
            <a:r>
              <a:rPr sz="1500">
                <a:solidFill>
                  <a:srgbClr val="000000"/>
                </a:solidFill>
                <a:latin typeface="calibri"/>
              </a:rPr>
              <a:t>Norrlands universitetssjukhus Gör ditt val nedan. Saknas din avdelning, välj "annan".</a:t>
            </a:r>
          </a:p>
        </p:txBody>
      </p:sp>
      <p:sp>
        <p:nvSpPr>
          <p:cNvPr id="3" name="New shape"/>
          <p:cNvSpPr/>
          <p:nvPr/>
        </p:nvSpPr>
        <p:spPr>
          <a:xfrm>
            <a:off x="711200" y="1168400"/>
            <a:ext cx="254000" cy="0"/>
          </a:xfrm>
          <a:prstGeom prst="straightConnector1">
            <a:avLst/>
          </a:prstGeom>
          <a:ln>
            <a:solidFill>
              <a:srgbClr val="00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graphicFrame>
        <p:nvGraphicFramePr>
          <p:cNvPr id="4" name="New Table"/>
          <p:cNvGraphicFramePr>
            <a:graphicFrameLocks noGrp="1"/>
          </p:cNvGraphicFramePr>
          <p:nvPr/>
        </p:nvGraphicFramePr>
        <p:xfrm>
          <a:off x="711200" y="1295400"/>
          <a:ext cx="4216400" cy="1920240"/>
        </p:xfrm>
        <a:graphic>
          <a:graphicData uri="http://schemas.openxmlformats.org/drawingml/2006/table">
            <a:tbl>
              <a:tblPr bandRow="1">
                <a:tableStyleId>{5C22544A-7EE6-4342-B048-85BDC9FD1C3A}</a:tableStyleId>
              </a:tblPr>
              <a:tblGrid>
                <a:gridCol w="3100294">
                  <a:extLst>
                    <a:ext uri="{9D8B030D-6E8A-4147-A177-3AD203B41FA5}">
                      <a16:colId xmlns:a16="http://schemas.microsoft.com/office/drawing/2014/main" val="20000"/>
                    </a:ext>
                  </a:extLst>
                </a:gridCol>
                <a:gridCol w="589056">
                  <a:extLst>
                    <a:ext uri="{9D8B030D-6E8A-4147-A177-3AD203B41FA5}">
                      <a16:colId xmlns:a16="http://schemas.microsoft.com/office/drawing/2014/main" val="20001"/>
                    </a:ext>
                  </a:extLst>
                </a:gridCol>
                <a:gridCol w="527050">
                  <a:extLst>
                    <a:ext uri="{9D8B030D-6E8A-4147-A177-3AD203B41FA5}">
                      <a16:colId xmlns:a16="http://schemas.microsoft.com/office/drawing/2014/main" val="20002"/>
                    </a:ext>
                  </a:extLst>
                </a:gridCol>
              </a:tblGrid>
              <a:tr h="0">
                <a:tc>
                  <a:txBody>
                    <a:bodyPr/>
                    <a:lstStyle/>
                    <a:p>
                      <a:pPr algn="l"/>
                      <a:r>
                        <a:rPr sz="1200">
                          <a:solidFill>
                            <a:srgbClr val="000000"/>
                          </a:solidFill>
                          <a:latin typeface="calibri"/>
                        </a:rPr>
                        <a:t>Namn</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Antal</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0">
                <a:tc>
                  <a:txBody>
                    <a:bodyPr/>
                    <a:lstStyle/>
                    <a:p>
                      <a:pPr algn="l"/>
                      <a:r>
                        <a:rPr sz="1200">
                          <a:solidFill>
                            <a:srgbClr val="000000"/>
                          </a:solidFill>
                          <a:latin typeface="calibri"/>
                        </a:rPr>
                        <a:t>Thorax vårdavd</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0">
                <a:tc>
                  <a:txBody>
                    <a:bodyPr/>
                    <a:lstStyle/>
                    <a:p>
                      <a:pPr algn="l"/>
                      <a:r>
                        <a:rPr sz="1200">
                          <a:solidFill>
                            <a:srgbClr val="000000"/>
                          </a:solidFill>
                          <a:latin typeface="calibri"/>
                        </a:rPr>
                        <a:t>Ögonmottagning</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2"/>
                  </a:ext>
                </a:extLst>
              </a:tr>
              <a:tr h="0">
                <a:tc>
                  <a:txBody>
                    <a:bodyPr/>
                    <a:lstStyle/>
                    <a:p>
                      <a:pPr algn="l"/>
                      <a:r>
                        <a:rPr sz="1200">
                          <a:solidFill>
                            <a:srgbClr val="000000"/>
                          </a:solidFill>
                          <a:latin typeface="calibri"/>
                        </a:rPr>
                        <a:t>Öron-näsa-hals och käkavdelning</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5</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2,8</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3"/>
                  </a:ext>
                </a:extLst>
              </a:tr>
              <a:tr h="0">
                <a:tc>
                  <a:txBody>
                    <a:bodyPr/>
                    <a:lstStyle/>
                    <a:p>
                      <a:pPr algn="l"/>
                      <a:r>
                        <a:rPr sz="1200">
                          <a:solidFill>
                            <a:srgbClr val="000000"/>
                          </a:solidFill>
                          <a:latin typeface="calibri"/>
                        </a:rPr>
                        <a:t>Öron-näsa-halsmottagning</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4"/>
                  </a:ext>
                </a:extLst>
              </a:tr>
              <a:tr h="0">
                <a:tc>
                  <a:txBody>
                    <a:bodyPr/>
                    <a:lstStyle/>
                    <a:p>
                      <a:pPr algn="l"/>
                      <a:r>
                        <a:rPr sz="1200">
                          <a:solidFill>
                            <a:srgbClr val="000000"/>
                          </a:solidFill>
                          <a:latin typeface="calibri"/>
                        </a:rPr>
                        <a:t>Annan:</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3</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1,7</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5"/>
                  </a:ext>
                </a:extLst>
              </a:tr>
              <a:tr h="0">
                <a:tc>
                  <a:txBody>
                    <a:bodyPr/>
                    <a:lstStyle/>
                    <a:p>
                      <a:pPr algn="r"/>
                      <a:r>
                        <a:rPr sz="1200" b="1">
                          <a:solidFill>
                            <a:srgbClr val="000000"/>
                          </a:solidFill>
                          <a:latin typeface="calibri"/>
                        </a:rPr>
                        <a:t>Total</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b="1">
                          <a:solidFill>
                            <a:srgbClr val="000000"/>
                          </a:solidFill>
                          <a:latin typeface="calibri"/>
                        </a:rPr>
                        <a:t>178</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b="1">
                          <a:solidFill>
                            <a:srgbClr val="000000"/>
                          </a:solidFill>
                          <a:latin typeface="calibri"/>
                        </a:rPr>
                        <a:t>100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6"/>
                  </a:ext>
                </a:extLst>
              </a:tr>
            </a:tbl>
          </a:graphicData>
        </a:graphic>
      </p:graphicFrame>
      <p:graphicFrame>
        <p:nvGraphicFramePr>
          <p:cNvPr id="5" name="New Table"/>
          <p:cNvGraphicFramePr>
            <a:graphicFrameLocks noGrp="1"/>
          </p:cNvGraphicFramePr>
          <p:nvPr/>
        </p:nvGraphicFramePr>
        <p:xfrm>
          <a:off x="711200" y="3352800"/>
          <a:ext cx="4216400" cy="548640"/>
        </p:xfrm>
        <a:graphic>
          <a:graphicData uri="http://schemas.openxmlformats.org/drawingml/2006/table">
            <a:tbl>
              <a:tblPr bandRow="1">
                <a:tableStyleId>{5C22544A-7EE6-4342-B048-85BDC9FD1C3A}</a:tableStyleId>
              </a:tblPr>
              <a:tblGrid>
                <a:gridCol w="4216400">
                  <a:extLst>
                    <a:ext uri="{9D8B030D-6E8A-4147-A177-3AD203B41FA5}">
                      <a16:colId xmlns:a16="http://schemas.microsoft.com/office/drawing/2014/main" val="20000"/>
                    </a:ext>
                  </a:extLst>
                </a:gridCol>
              </a:tblGrid>
              <a:tr h="0">
                <a:tc>
                  <a:txBody>
                    <a:bodyPr/>
                    <a:lstStyle/>
                    <a:p>
                      <a:pPr algn="l"/>
                      <a:r>
                        <a:rPr sz="1200">
                          <a:solidFill>
                            <a:srgbClr val="000000"/>
                          </a:solidFill>
                          <a:latin typeface="calibri"/>
                        </a:rPr>
                        <a:t>Svarsfrekvens</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0">
                <a:tc>
                  <a:txBody>
                    <a:bodyPr/>
                    <a:lstStyle/>
                    <a:p>
                      <a:pPr algn="l"/>
                      <a:r>
                        <a:rPr sz="1200">
                          <a:solidFill>
                            <a:srgbClr val="000000"/>
                          </a:solidFill>
                          <a:latin typeface="calibri"/>
                        </a:rPr>
                        <a:t>98,3% (178/181)</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1"/>
                  </a:ext>
                </a:extLst>
              </a:tr>
            </a:tbl>
          </a:graphicData>
        </a:graphic>
      </p:graphicFrame>
      <p:graphicFrame>
        <p:nvGraphicFramePr>
          <p:cNvPr id="6" name="New Table"/>
          <p:cNvGraphicFramePr>
            <a:graphicFrameLocks noGrp="1"/>
          </p:cNvGraphicFramePr>
          <p:nvPr/>
        </p:nvGraphicFramePr>
        <p:xfrm>
          <a:off x="711200" y="4038600"/>
          <a:ext cx="4216400" cy="274320"/>
        </p:xfrm>
        <a:graphic>
          <a:graphicData uri="http://schemas.openxmlformats.org/drawingml/2006/table">
            <a:tbl>
              <a:tblPr bandRow="1">
                <a:tableStyleId>{5C22544A-7EE6-4342-B048-85BDC9FD1C3A}</a:tableStyleId>
              </a:tblPr>
              <a:tblGrid>
                <a:gridCol w="843280">
                  <a:extLst>
                    <a:ext uri="{9D8B030D-6E8A-4147-A177-3AD203B41FA5}">
                      <a16:colId xmlns:a16="http://schemas.microsoft.com/office/drawing/2014/main" val="20000"/>
                    </a:ext>
                  </a:extLst>
                </a:gridCol>
                <a:gridCol w="3373120">
                  <a:extLst>
                    <a:ext uri="{9D8B030D-6E8A-4147-A177-3AD203B41FA5}">
                      <a16:colId xmlns:a16="http://schemas.microsoft.com/office/drawing/2014/main" val="20001"/>
                    </a:ext>
                  </a:extLst>
                </a:gridCol>
              </a:tblGrid>
              <a:tr h="0">
                <a:tc>
                  <a:txBody>
                    <a:bodyPr/>
                    <a:lstStyle/>
                    <a:p>
                      <a:pPr algn="l"/>
                      <a:r>
                        <a:rPr sz="1200" b="1">
                          <a:solidFill>
                            <a:srgbClr val="000000"/>
                          </a:solidFill>
                          <a:latin typeface="calibri"/>
                        </a:rPr>
                        <a:t>Annan:</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l"/>
                      <a:r>
                        <a:rPr sz="1200">
                          <a:solidFill>
                            <a:srgbClr val="000000"/>
                          </a:solidFill>
                          <a:latin typeface="calibri"/>
                        </a:rPr>
                        <a:t>Psykiatriska kliniken, avd 4</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0"/>
                  </a:ext>
                </a:extLst>
              </a:tr>
            </a:tbl>
          </a:graphicData>
        </a:graphic>
      </p:graphicFrame>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711200" y="711200"/>
            <a:ext cx="7737052" cy="3203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rIns="0" rtlCol="0" anchor="ctr">
            <a:spAutoFit/>
          </a:bodyPr>
          <a:lstStyle/>
          <a:p>
            <a:pPr algn="l"/>
            <a:r>
              <a:rPr sz="1500">
                <a:solidFill>
                  <a:srgbClr val="000000"/>
                </a:solidFill>
                <a:latin typeface="calibri"/>
              </a:rPr>
              <a:t>Var har du genomfört huvuddelen av din VFU/APL/praktik?</a:t>
            </a:r>
          </a:p>
        </p:txBody>
      </p:sp>
      <p:graphicFrame>
        <p:nvGraphicFramePr>
          <p:cNvPr id="3" name="New Table"/>
          <p:cNvGraphicFramePr>
            <a:graphicFrameLocks noGrp="1"/>
          </p:cNvGraphicFramePr>
          <p:nvPr/>
        </p:nvGraphicFramePr>
        <p:xfrm>
          <a:off x="711200" y="1168400"/>
          <a:ext cx="4216401" cy="1645920"/>
        </p:xfrm>
        <a:graphic>
          <a:graphicData uri="http://schemas.openxmlformats.org/drawingml/2006/table">
            <a:tbl>
              <a:tblPr bandRow="1">
                <a:tableStyleId>{5C22544A-7EE6-4342-B048-85BDC9FD1C3A}</a:tableStyleId>
              </a:tblPr>
              <a:tblGrid>
                <a:gridCol w="2899156">
                  <a:extLst>
                    <a:ext uri="{9D8B030D-6E8A-4147-A177-3AD203B41FA5}">
                      <a16:colId xmlns:a16="http://schemas.microsoft.com/office/drawing/2014/main" val="20000"/>
                    </a:ext>
                  </a:extLst>
                </a:gridCol>
                <a:gridCol w="699149">
                  <a:extLst>
                    <a:ext uri="{9D8B030D-6E8A-4147-A177-3AD203B41FA5}">
                      <a16:colId xmlns:a16="http://schemas.microsoft.com/office/drawing/2014/main" val="20001"/>
                    </a:ext>
                  </a:extLst>
                </a:gridCol>
                <a:gridCol w="618096">
                  <a:extLst>
                    <a:ext uri="{9D8B030D-6E8A-4147-A177-3AD203B41FA5}">
                      <a16:colId xmlns:a16="http://schemas.microsoft.com/office/drawing/2014/main" val="20002"/>
                    </a:ext>
                  </a:extLst>
                </a:gridCol>
              </a:tblGrid>
              <a:tr h="0">
                <a:tc>
                  <a:txBody>
                    <a:bodyPr/>
                    <a:lstStyle/>
                    <a:p>
                      <a:pPr algn="l"/>
                      <a:r>
                        <a:rPr sz="1200">
                          <a:solidFill>
                            <a:srgbClr val="000000"/>
                          </a:solidFill>
                          <a:latin typeface="calibri"/>
                        </a:rPr>
                        <a:t>Namn</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Antal</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0">
                <a:tc>
                  <a:txBody>
                    <a:bodyPr/>
                    <a:lstStyle/>
                    <a:p>
                      <a:pPr algn="l"/>
                      <a:r>
                        <a:rPr sz="1200">
                          <a:solidFill>
                            <a:srgbClr val="000000"/>
                          </a:solidFill>
                          <a:latin typeface="calibri"/>
                        </a:rPr>
                        <a:t>Hälsocentral/sjukstuga</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4</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1,7</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1"/>
                  </a:ext>
                </a:extLst>
              </a:tr>
              <a:tr h="0">
                <a:tc>
                  <a:txBody>
                    <a:bodyPr/>
                    <a:lstStyle/>
                    <a:p>
                      <a:pPr algn="l"/>
                      <a:r>
                        <a:rPr sz="1200">
                          <a:solidFill>
                            <a:srgbClr val="000000"/>
                          </a:solidFill>
                          <a:latin typeface="calibri"/>
                        </a:rPr>
                        <a:t>Lycksele lasarett</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16</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7</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0">
                <a:tc>
                  <a:txBody>
                    <a:bodyPr/>
                    <a:lstStyle/>
                    <a:p>
                      <a:pPr algn="l"/>
                      <a:r>
                        <a:rPr sz="1200">
                          <a:solidFill>
                            <a:srgbClr val="000000"/>
                          </a:solidFill>
                          <a:latin typeface="calibri"/>
                        </a:rPr>
                        <a:t>Norrlands universitetssjukhus</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180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78,3</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3"/>
                  </a:ext>
                </a:extLst>
              </a:tr>
              <a:tr h="0">
                <a:tc>
                  <a:txBody>
                    <a:bodyPr/>
                    <a:lstStyle/>
                    <a:p>
                      <a:pPr algn="l"/>
                      <a:r>
                        <a:rPr sz="1200">
                          <a:solidFill>
                            <a:srgbClr val="000000"/>
                          </a:solidFill>
                          <a:latin typeface="calibri"/>
                        </a:rPr>
                        <a:t>Skellefteå sjukhus</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30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13</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r h="0">
                <a:tc>
                  <a:txBody>
                    <a:bodyPr/>
                    <a:lstStyle/>
                    <a:p>
                      <a:pPr algn="r"/>
                      <a:r>
                        <a:rPr sz="1200" b="1">
                          <a:solidFill>
                            <a:srgbClr val="000000"/>
                          </a:solidFill>
                          <a:latin typeface="calibri"/>
                        </a:rPr>
                        <a:t>Total</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b="1">
                          <a:solidFill>
                            <a:srgbClr val="000000"/>
                          </a:solidFill>
                          <a:latin typeface="calibri"/>
                        </a:rPr>
                        <a:t>230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b="1">
                          <a:solidFill>
                            <a:srgbClr val="000000"/>
                          </a:solidFill>
                          <a:latin typeface="calibri"/>
                        </a:rPr>
                        <a:t>100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5"/>
                  </a:ext>
                </a:extLst>
              </a:tr>
            </a:tbl>
          </a:graphicData>
        </a:graphic>
      </p:graphicFrame>
      <p:graphicFrame>
        <p:nvGraphicFramePr>
          <p:cNvPr id="4" name="New Table"/>
          <p:cNvGraphicFramePr>
            <a:graphicFrameLocks noGrp="1"/>
          </p:cNvGraphicFramePr>
          <p:nvPr/>
        </p:nvGraphicFramePr>
        <p:xfrm>
          <a:off x="711200" y="2946400"/>
          <a:ext cx="4216400" cy="548640"/>
        </p:xfrm>
        <a:graphic>
          <a:graphicData uri="http://schemas.openxmlformats.org/drawingml/2006/table">
            <a:tbl>
              <a:tblPr bandRow="1">
                <a:tableStyleId>{5C22544A-7EE6-4342-B048-85BDC9FD1C3A}</a:tableStyleId>
              </a:tblPr>
              <a:tblGrid>
                <a:gridCol w="4216400">
                  <a:extLst>
                    <a:ext uri="{9D8B030D-6E8A-4147-A177-3AD203B41FA5}">
                      <a16:colId xmlns:a16="http://schemas.microsoft.com/office/drawing/2014/main" val="20000"/>
                    </a:ext>
                  </a:extLst>
                </a:gridCol>
              </a:tblGrid>
              <a:tr h="0">
                <a:tc>
                  <a:txBody>
                    <a:bodyPr/>
                    <a:lstStyle/>
                    <a:p>
                      <a:pPr algn="l"/>
                      <a:r>
                        <a:rPr sz="1200">
                          <a:solidFill>
                            <a:srgbClr val="000000"/>
                          </a:solidFill>
                          <a:latin typeface="calibri"/>
                        </a:rPr>
                        <a:t>Svarsfrekvens</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0">
                <a:tc>
                  <a:txBody>
                    <a:bodyPr/>
                    <a:lstStyle/>
                    <a:p>
                      <a:pPr algn="l"/>
                      <a:r>
                        <a:rPr sz="1200">
                          <a:solidFill>
                            <a:srgbClr val="000000"/>
                          </a:solidFill>
                          <a:latin typeface="calibri"/>
                        </a:rPr>
                        <a:t>99,6% (230/231)</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1"/>
                  </a:ext>
                </a:extLst>
              </a:tr>
            </a:tbl>
          </a:graphicData>
        </a:graphic>
      </p:graphicFrame>
      <p:sp>
        <p:nvSpPr>
          <p:cNvPr id="5" name="New shape"/>
          <p:cNvSpPr/>
          <p:nvPr/>
        </p:nvSpPr>
        <p:spPr>
          <a:xfrm>
            <a:off x="5105400" y="1168400"/>
            <a:ext cx="3333750" cy="2857500"/>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711200" y="711200"/>
            <a:ext cx="7737052" cy="3203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rIns="0" rtlCol="0" anchor="ctr">
            <a:spAutoFit/>
          </a:bodyPr>
          <a:lstStyle/>
          <a:p>
            <a:pPr algn="l"/>
            <a:r>
              <a:rPr sz="1500">
                <a:solidFill>
                  <a:srgbClr val="000000"/>
                </a:solidFill>
                <a:latin typeface="calibri"/>
              </a:rPr>
              <a:t>Skellefteå sjukhus. Gör ditt val nedan. Saknas din avdelning, välj "annan".</a:t>
            </a:r>
          </a:p>
        </p:txBody>
      </p:sp>
      <p:graphicFrame>
        <p:nvGraphicFramePr>
          <p:cNvPr id="3" name="New Table"/>
          <p:cNvGraphicFramePr>
            <a:graphicFrameLocks noGrp="1"/>
          </p:cNvGraphicFramePr>
          <p:nvPr/>
        </p:nvGraphicFramePr>
        <p:xfrm>
          <a:off x="711200" y="1168400"/>
          <a:ext cx="4216400" cy="3017520"/>
        </p:xfrm>
        <a:graphic>
          <a:graphicData uri="http://schemas.openxmlformats.org/drawingml/2006/table">
            <a:tbl>
              <a:tblPr bandRow="1">
                <a:tableStyleId>{5C22544A-7EE6-4342-B048-85BDC9FD1C3A}</a:tableStyleId>
              </a:tblPr>
              <a:tblGrid>
                <a:gridCol w="3150816">
                  <a:extLst>
                    <a:ext uri="{9D8B030D-6E8A-4147-A177-3AD203B41FA5}">
                      <a16:colId xmlns:a16="http://schemas.microsoft.com/office/drawing/2014/main" val="20000"/>
                    </a:ext>
                  </a:extLst>
                </a:gridCol>
                <a:gridCol w="565576">
                  <a:extLst>
                    <a:ext uri="{9D8B030D-6E8A-4147-A177-3AD203B41FA5}">
                      <a16:colId xmlns:a16="http://schemas.microsoft.com/office/drawing/2014/main" val="20001"/>
                    </a:ext>
                  </a:extLst>
                </a:gridCol>
                <a:gridCol w="500008">
                  <a:extLst>
                    <a:ext uri="{9D8B030D-6E8A-4147-A177-3AD203B41FA5}">
                      <a16:colId xmlns:a16="http://schemas.microsoft.com/office/drawing/2014/main" val="20002"/>
                    </a:ext>
                  </a:extLst>
                </a:gridCol>
              </a:tblGrid>
              <a:tr h="0">
                <a:tc>
                  <a:txBody>
                    <a:bodyPr/>
                    <a:lstStyle/>
                    <a:p>
                      <a:pPr algn="l"/>
                      <a:r>
                        <a:rPr sz="1200">
                          <a:solidFill>
                            <a:srgbClr val="000000"/>
                          </a:solidFill>
                          <a:latin typeface="calibri"/>
                        </a:rPr>
                        <a:t>Namn</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Antal</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0">
                <a:tc>
                  <a:txBody>
                    <a:bodyPr/>
                    <a:lstStyle/>
                    <a:p>
                      <a:pPr algn="l"/>
                      <a:r>
                        <a:rPr sz="1200">
                          <a:solidFill>
                            <a:srgbClr val="000000"/>
                          </a:solidFill>
                          <a:latin typeface="calibri"/>
                        </a:rPr>
                        <a:t>AHS/Palliativ medicin</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1"/>
                  </a:ext>
                </a:extLst>
              </a:tr>
              <a:tr h="0">
                <a:tc>
                  <a:txBody>
                    <a:bodyPr/>
                    <a:lstStyle/>
                    <a:p>
                      <a:pPr algn="l"/>
                      <a:r>
                        <a:rPr sz="1200">
                          <a:solidFill>
                            <a:srgbClr val="000000"/>
                          </a:solidFill>
                          <a:latin typeface="calibri"/>
                        </a:rPr>
                        <a:t>Akutmottagning</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0">
                <a:tc>
                  <a:txBody>
                    <a:bodyPr/>
                    <a:lstStyle/>
                    <a:p>
                      <a:pPr algn="l"/>
                      <a:r>
                        <a:rPr sz="1200">
                          <a:solidFill>
                            <a:srgbClr val="000000"/>
                          </a:solidFill>
                          <a:latin typeface="calibri"/>
                        </a:rPr>
                        <a:t>Anestesi/operation</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3"/>
                  </a:ext>
                </a:extLst>
              </a:tr>
              <a:tr h="0">
                <a:tc>
                  <a:txBody>
                    <a:bodyPr/>
                    <a:lstStyle/>
                    <a:p>
                      <a:pPr algn="l"/>
                      <a:r>
                        <a:rPr sz="1200">
                          <a:solidFill>
                            <a:srgbClr val="000000"/>
                          </a:solidFill>
                          <a:latin typeface="calibri"/>
                        </a:rPr>
                        <a:t>Barn- o ungdomshabilitering</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1</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3,3</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r h="0">
                <a:tc>
                  <a:txBody>
                    <a:bodyPr/>
                    <a:lstStyle/>
                    <a:p>
                      <a:pPr algn="l"/>
                      <a:r>
                        <a:rPr sz="1200">
                          <a:solidFill>
                            <a:srgbClr val="000000"/>
                          </a:solidFill>
                          <a:latin typeface="calibri"/>
                        </a:rPr>
                        <a:t>Barn och ungdomscentrum mottagning</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5"/>
                  </a:ext>
                </a:extLst>
              </a:tr>
              <a:tr h="0">
                <a:tc>
                  <a:txBody>
                    <a:bodyPr/>
                    <a:lstStyle/>
                    <a:p>
                      <a:pPr algn="l"/>
                      <a:r>
                        <a:rPr sz="1200">
                          <a:solidFill>
                            <a:srgbClr val="000000"/>
                          </a:solidFill>
                          <a:latin typeface="calibri"/>
                        </a:rPr>
                        <a:t>Barnavd 14</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6"/>
                  </a:ext>
                </a:extLst>
              </a:tr>
              <a:tr h="0">
                <a:tc>
                  <a:txBody>
                    <a:bodyPr/>
                    <a:lstStyle/>
                    <a:p>
                      <a:pPr algn="l"/>
                      <a:r>
                        <a:rPr sz="1200">
                          <a:solidFill>
                            <a:srgbClr val="000000"/>
                          </a:solidFill>
                          <a:latin typeface="calibri"/>
                        </a:rPr>
                        <a:t>Barnmorskemottagning</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7"/>
                  </a:ext>
                </a:extLst>
              </a:tr>
              <a:tr h="0">
                <a:tc>
                  <a:txBody>
                    <a:bodyPr/>
                    <a:lstStyle/>
                    <a:p>
                      <a:pPr algn="l"/>
                      <a:r>
                        <a:rPr sz="1200">
                          <a:solidFill>
                            <a:srgbClr val="000000"/>
                          </a:solidFill>
                          <a:latin typeface="calibri"/>
                        </a:rPr>
                        <a:t>BB/Gyn avd</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8"/>
                  </a:ext>
                </a:extLst>
              </a:tr>
              <a:tr h="0">
                <a:tc>
                  <a:txBody>
                    <a:bodyPr/>
                    <a:lstStyle/>
                    <a:p>
                      <a:pPr algn="l"/>
                      <a:r>
                        <a:rPr sz="1200">
                          <a:solidFill>
                            <a:srgbClr val="000000"/>
                          </a:solidFill>
                          <a:latin typeface="calibri"/>
                        </a:rPr>
                        <a:t>Beroende-enheten</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9"/>
                  </a:ext>
                </a:extLst>
              </a:tr>
              <a:tr h="0">
                <a:tc>
                  <a:txBody>
                    <a:bodyPr/>
                    <a:lstStyle/>
                    <a:p>
                      <a:pPr algn="l"/>
                      <a:r>
                        <a:rPr sz="1200">
                          <a:solidFill>
                            <a:srgbClr val="000000"/>
                          </a:solidFill>
                          <a:latin typeface="calibri"/>
                        </a:rPr>
                        <a:t>Bild- o funktionsmedicin</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10"/>
                  </a:ext>
                </a:extLst>
              </a:tr>
            </a:tbl>
          </a:graphicData>
        </a:graphic>
      </p:graphicFrame>
      <p:sp>
        <p:nvSpPr>
          <p:cNvPr id="4" name="New shape"/>
          <p:cNvSpPr/>
          <p:nvPr/>
        </p:nvSpPr>
        <p:spPr>
          <a:xfrm>
            <a:off x="4673600" y="4312920"/>
            <a:ext cx="254000" cy="0"/>
          </a:xfrm>
          <a:prstGeom prst="straightConnector1">
            <a:avLst/>
          </a:prstGeom>
          <a:ln>
            <a:solidFill>
              <a:srgbClr val="00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5" name="New shape"/>
          <p:cNvSpPr/>
          <p:nvPr/>
        </p:nvSpPr>
        <p:spPr>
          <a:xfrm>
            <a:off x="5105400" y="1168400"/>
            <a:ext cx="3333750" cy="2857500"/>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711200" y="711200"/>
            <a:ext cx="7737052" cy="3203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rIns="0" rtlCol="0" anchor="ctr">
            <a:spAutoFit/>
          </a:bodyPr>
          <a:lstStyle/>
          <a:p>
            <a:pPr algn="l"/>
            <a:r>
              <a:rPr sz="1500">
                <a:solidFill>
                  <a:srgbClr val="000000"/>
                </a:solidFill>
                <a:latin typeface="calibri"/>
              </a:rPr>
              <a:t>Skellefteå sjukhus. Gör ditt val nedan. Saknas din avdelning, välj "annan".</a:t>
            </a:r>
          </a:p>
        </p:txBody>
      </p:sp>
      <p:sp>
        <p:nvSpPr>
          <p:cNvPr id="3" name="New shape"/>
          <p:cNvSpPr/>
          <p:nvPr/>
        </p:nvSpPr>
        <p:spPr>
          <a:xfrm>
            <a:off x="711200" y="1168400"/>
            <a:ext cx="254000" cy="0"/>
          </a:xfrm>
          <a:prstGeom prst="straightConnector1">
            <a:avLst/>
          </a:prstGeom>
          <a:ln>
            <a:solidFill>
              <a:srgbClr val="00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graphicFrame>
        <p:nvGraphicFramePr>
          <p:cNvPr id="4" name="New Table"/>
          <p:cNvGraphicFramePr>
            <a:graphicFrameLocks noGrp="1"/>
          </p:cNvGraphicFramePr>
          <p:nvPr/>
        </p:nvGraphicFramePr>
        <p:xfrm>
          <a:off x="711200" y="1295400"/>
          <a:ext cx="4216400" cy="3017520"/>
        </p:xfrm>
        <a:graphic>
          <a:graphicData uri="http://schemas.openxmlformats.org/drawingml/2006/table">
            <a:tbl>
              <a:tblPr bandRow="1">
                <a:tableStyleId>{5C22544A-7EE6-4342-B048-85BDC9FD1C3A}</a:tableStyleId>
              </a:tblPr>
              <a:tblGrid>
                <a:gridCol w="3150816">
                  <a:extLst>
                    <a:ext uri="{9D8B030D-6E8A-4147-A177-3AD203B41FA5}">
                      <a16:colId xmlns:a16="http://schemas.microsoft.com/office/drawing/2014/main" val="20000"/>
                    </a:ext>
                  </a:extLst>
                </a:gridCol>
                <a:gridCol w="565576">
                  <a:extLst>
                    <a:ext uri="{9D8B030D-6E8A-4147-A177-3AD203B41FA5}">
                      <a16:colId xmlns:a16="http://schemas.microsoft.com/office/drawing/2014/main" val="20001"/>
                    </a:ext>
                  </a:extLst>
                </a:gridCol>
                <a:gridCol w="500008">
                  <a:extLst>
                    <a:ext uri="{9D8B030D-6E8A-4147-A177-3AD203B41FA5}">
                      <a16:colId xmlns:a16="http://schemas.microsoft.com/office/drawing/2014/main" val="20002"/>
                    </a:ext>
                  </a:extLst>
                </a:gridCol>
              </a:tblGrid>
              <a:tr h="0">
                <a:tc>
                  <a:txBody>
                    <a:bodyPr/>
                    <a:lstStyle/>
                    <a:p>
                      <a:pPr algn="l"/>
                      <a:r>
                        <a:rPr sz="1200">
                          <a:solidFill>
                            <a:srgbClr val="000000"/>
                          </a:solidFill>
                          <a:latin typeface="calibri"/>
                        </a:rPr>
                        <a:t>Namn</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Antal</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0">
                <a:tc>
                  <a:txBody>
                    <a:bodyPr/>
                    <a:lstStyle/>
                    <a:p>
                      <a:pPr algn="l"/>
                      <a:r>
                        <a:rPr sz="1200">
                          <a:solidFill>
                            <a:srgbClr val="000000"/>
                          </a:solidFill>
                          <a:latin typeface="calibri"/>
                        </a:rPr>
                        <a:t>BUP mottagning</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1"/>
                  </a:ext>
                </a:extLst>
              </a:tr>
              <a:tr h="0">
                <a:tc>
                  <a:txBody>
                    <a:bodyPr/>
                    <a:lstStyle/>
                    <a:p>
                      <a:pPr algn="l"/>
                      <a:r>
                        <a:rPr sz="1200">
                          <a:solidFill>
                            <a:srgbClr val="000000"/>
                          </a:solidFill>
                          <a:latin typeface="calibri"/>
                        </a:rPr>
                        <a:t>Hörselrehabilitering</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0">
                <a:tc>
                  <a:txBody>
                    <a:bodyPr/>
                    <a:lstStyle/>
                    <a:p>
                      <a:pPr algn="l"/>
                      <a:r>
                        <a:rPr sz="1200">
                          <a:solidFill>
                            <a:srgbClr val="000000"/>
                          </a:solidFill>
                          <a:latin typeface="calibri"/>
                        </a:rPr>
                        <a:t>IVA (Intensivvårdsavdelning)</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1</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3,3</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3"/>
                  </a:ext>
                </a:extLst>
              </a:tr>
              <a:tr h="0">
                <a:tc>
                  <a:txBody>
                    <a:bodyPr/>
                    <a:lstStyle/>
                    <a:p>
                      <a:pPr algn="l"/>
                      <a:r>
                        <a:rPr sz="1200">
                          <a:solidFill>
                            <a:srgbClr val="000000"/>
                          </a:solidFill>
                          <a:latin typeface="calibri"/>
                        </a:rPr>
                        <a:t>Kirurg-ortoped avd 2</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4</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13,3</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r h="0">
                <a:tc>
                  <a:txBody>
                    <a:bodyPr/>
                    <a:lstStyle/>
                    <a:p>
                      <a:pPr algn="l"/>
                      <a:r>
                        <a:rPr sz="1200">
                          <a:solidFill>
                            <a:srgbClr val="000000"/>
                          </a:solidFill>
                          <a:latin typeface="calibri"/>
                        </a:rPr>
                        <a:t>Kirurg-ortoped avd 4</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6</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20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5"/>
                  </a:ext>
                </a:extLst>
              </a:tr>
              <a:tr h="0">
                <a:tc>
                  <a:txBody>
                    <a:bodyPr/>
                    <a:lstStyle/>
                    <a:p>
                      <a:pPr algn="l"/>
                      <a:r>
                        <a:rPr sz="1200">
                          <a:solidFill>
                            <a:srgbClr val="000000"/>
                          </a:solidFill>
                          <a:latin typeface="calibri"/>
                        </a:rPr>
                        <a:t>Kirurg-ortoped avd 8</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1</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3,3</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6"/>
                  </a:ext>
                </a:extLst>
              </a:tr>
              <a:tr h="0">
                <a:tc>
                  <a:txBody>
                    <a:bodyPr/>
                    <a:lstStyle/>
                    <a:p>
                      <a:pPr algn="l"/>
                      <a:r>
                        <a:rPr sz="1200">
                          <a:solidFill>
                            <a:srgbClr val="000000"/>
                          </a:solidFill>
                          <a:latin typeface="calibri"/>
                        </a:rPr>
                        <a:t>Kirurg-ortoped mottagning</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1</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3,3</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7"/>
                  </a:ext>
                </a:extLst>
              </a:tr>
              <a:tr h="0">
                <a:tc>
                  <a:txBody>
                    <a:bodyPr/>
                    <a:lstStyle/>
                    <a:p>
                      <a:pPr algn="l"/>
                      <a:r>
                        <a:rPr sz="1200">
                          <a:solidFill>
                            <a:srgbClr val="000000"/>
                          </a:solidFill>
                          <a:latin typeface="calibri"/>
                        </a:rPr>
                        <a:t>Kvinnokliniken mottagning</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8"/>
                  </a:ext>
                </a:extLst>
              </a:tr>
              <a:tr h="0">
                <a:tc>
                  <a:txBody>
                    <a:bodyPr/>
                    <a:lstStyle/>
                    <a:p>
                      <a:pPr algn="l"/>
                      <a:r>
                        <a:rPr sz="1200">
                          <a:solidFill>
                            <a:srgbClr val="000000"/>
                          </a:solidFill>
                          <a:latin typeface="calibri"/>
                        </a:rPr>
                        <a:t>Laboratoriemedicin Klinisk Kemi</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9"/>
                  </a:ext>
                </a:extLst>
              </a:tr>
              <a:tr h="0">
                <a:tc>
                  <a:txBody>
                    <a:bodyPr/>
                    <a:lstStyle/>
                    <a:p>
                      <a:pPr algn="l"/>
                      <a:r>
                        <a:rPr sz="1200">
                          <a:solidFill>
                            <a:srgbClr val="000000"/>
                          </a:solidFill>
                          <a:latin typeface="calibri"/>
                        </a:rPr>
                        <a:t>Laboratoriemedicin Transfusionsmedicin</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10"/>
                  </a:ext>
                </a:extLst>
              </a:tr>
            </a:tbl>
          </a:graphicData>
        </a:graphic>
      </p:graphicFrame>
      <p:sp>
        <p:nvSpPr>
          <p:cNvPr id="5" name="New shape"/>
          <p:cNvSpPr/>
          <p:nvPr/>
        </p:nvSpPr>
        <p:spPr>
          <a:xfrm>
            <a:off x="4673600" y="4439920"/>
            <a:ext cx="254000" cy="0"/>
          </a:xfrm>
          <a:prstGeom prst="straightConnector1">
            <a:avLst/>
          </a:prstGeom>
          <a:ln>
            <a:solidFill>
              <a:srgbClr val="00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711200" y="711200"/>
            <a:ext cx="7737052" cy="3203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rIns="0" rtlCol="0" anchor="ctr">
            <a:spAutoFit/>
          </a:bodyPr>
          <a:lstStyle/>
          <a:p>
            <a:pPr algn="l"/>
            <a:r>
              <a:rPr sz="1500">
                <a:solidFill>
                  <a:srgbClr val="000000"/>
                </a:solidFill>
                <a:latin typeface="calibri"/>
              </a:rPr>
              <a:t>Skellefteå sjukhus. Gör ditt val nedan. Saknas din avdelning, välj "annan".</a:t>
            </a:r>
          </a:p>
        </p:txBody>
      </p:sp>
      <p:sp>
        <p:nvSpPr>
          <p:cNvPr id="3" name="New shape"/>
          <p:cNvSpPr/>
          <p:nvPr/>
        </p:nvSpPr>
        <p:spPr>
          <a:xfrm>
            <a:off x="711200" y="1168400"/>
            <a:ext cx="254000" cy="0"/>
          </a:xfrm>
          <a:prstGeom prst="straightConnector1">
            <a:avLst/>
          </a:prstGeom>
          <a:ln>
            <a:solidFill>
              <a:srgbClr val="00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graphicFrame>
        <p:nvGraphicFramePr>
          <p:cNvPr id="4" name="New Table"/>
          <p:cNvGraphicFramePr>
            <a:graphicFrameLocks noGrp="1"/>
          </p:cNvGraphicFramePr>
          <p:nvPr/>
        </p:nvGraphicFramePr>
        <p:xfrm>
          <a:off x="711200" y="1295400"/>
          <a:ext cx="4216400" cy="3017520"/>
        </p:xfrm>
        <a:graphic>
          <a:graphicData uri="http://schemas.openxmlformats.org/drawingml/2006/table">
            <a:tbl>
              <a:tblPr bandRow="1">
                <a:tableStyleId>{5C22544A-7EE6-4342-B048-85BDC9FD1C3A}</a:tableStyleId>
              </a:tblPr>
              <a:tblGrid>
                <a:gridCol w="3150816">
                  <a:extLst>
                    <a:ext uri="{9D8B030D-6E8A-4147-A177-3AD203B41FA5}">
                      <a16:colId xmlns:a16="http://schemas.microsoft.com/office/drawing/2014/main" val="20000"/>
                    </a:ext>
                  </a:extLst>
                </a:gridCol>
                <a:gridCol w="565576">
                  <a:extLst>
                    <a:ext uri="{9D8B030D-6E8A-4147-A177-3AD203B41FA5}">
                      <a16:colId xmlns:a16="http://schemas.microsoft.com/office/drawing/2014/main" val="20001"/>
                    </a:ext>
                  </a:extLst>
                </a:gridCol>
                <a:gridCol w="500008">
                  <a:extLst>
                    <a:ext uri="{9D8B030D-6E8A-4147-A177-3AD203B41FA5}">
                      <a16:colId xmlns:a16="http://schemas.microsoft.com/office/drawing/2014/main" val="20002"/>
                    </a:ext>
                  </a:extLst>
                </a:gridCol>
              </a:tblGrid>
              <a:tr h="0">
                <a:tc>
                  <a:txBody>
                    <a:bodyPr/>
                    <a:lstStyle/>
                    <a:p>
                      <a:pPr algn="l"/>
                      <a:r>
                        <a:rPr sz="1200">
                          <a:solidFill>
                            <a:srgbClr val="000000"/>
                          </a:solidFill>
                          <a:latin typeface="calibri"/>
                        </a:rPr>
                        <a:t>Namn</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Antal</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0">
                <a:tc>
                  <a:txBody>
                    <a:bodyPr/>
                    <a:lstStyle/>
                    <a:p>
                      <a:pPr algn="l"/>
                      <a:r>
                        <a:rPr sz="1200">
                          <a:solidFill>
                            <a:srgbClr val="000000"/>
                          </a:solidFill>
                          <a:latin typeface="calibri"/>
                        </a:rPr>
                        <a:t>Medicin-geriatrik avd 26</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1"/>
                  </a:ext>
                </a:extLst>
              </a:tr>
              <a:tr h="0">
                <a:tc>
                  <a:txBody>
                    <a:bodyPr/>
                    <a:lstStyle/>
                    <a:p>
                      <a:pPr algn="l"/>
                      <a:r>
                        <a:rPr sz="1200">
                          <a:solidFill>
                            <a:srgbClr val="000000"/>
                          </a:solidFill>
                          <a:latin typeface="calibri"/>
                        </a:rPr>
                        <a:t>Medicin-geriatrik avd 3</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2</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6,7</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0">
                <a:tc>
                  <a:txBody>
                    <a:bodyPr/>
                    <a:lstStyle/>
                    <a:p>
                      <a:pPr algn="l"/>
                      <a:r>
                        <a:rPr sz="1200">
                          <a:solidFill>
                            <a:srgbClr val="000000"/>
                          </a:solidFill>
                          <a:latin typeface="calibri"/>
                        </a:rPr>
                        <a:t>Medicin-geriatrik avd 6</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1</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3,3</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3"/>
                  </a:ext>
                </a:extLst>
              </a:tr>
              <a:tr h="0">
                <a:tc>
                  <a:txBody>
                    <a:bodyPr/>
                    <a:lstStyle/>
                    <a:p>
                      <a:pPr algn="l"/>
                      <a:r>
                        <a:rPr sz="1200">
                          <a:solidFill>
                            <a:srgbClr val="000000"/>
                          </a:solidFill>
                          <a:latin typeface="calibri"/>
                        </a:rPr>
                        <a:t>Medicin-geriatrik avd 7</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5</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16,7</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r h="0">
                <a:tc>
                  <a:txBody>
                    <a:bodyPr/>
                    <a:lstStyle/>
                    <a:p>
                      <a:pPr algn="l"/>
                      <a:r>
                        <a:rPr sz="1200">
                          <a:solidFill>
                            <a:srgbClr val="000000"/>
                          </a:solidFill>
                          <a:latin typeface="calibri"/>
                        </a:rPr>
                        <a:t>Psykiatriska kliniken avd 1</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5"/>
                  </a:ext>
                </a:extLst>
              </a:tr>
              <a:tr h="0">
                <a:tc>
                  <a:txBody>
                    <a:bodyPr/>
                    <a:lstStyle/>
                    <a:p>
                      <a:pPr algn="l"/>
                      <a:r>
                        <a:rPr sz="1200">
                          <a:solidFill>
                            <a:srgbClr val="000000"/>
                          </a:solidFill>
                          <a:latin typeface="calibri"/>
                        </a:rPr>
                        <a:t>Psykiatriska kliniken avd 2</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6"/>
                  </a:ext>
                </a:extLst>
              </a:tr>
              <a:tr h="0">
                <a:tc>
                  <a:txBody>
                    <a:bodyPr/>
                    <a:lstStyle/>
                    <a:p>
                      <a:pPr algn="l"/>
                      <a:r>
                        <a:rPr sz="1200">
                          <a:solidFill>
                            <a:srgbClr val="000000"/>
                          </a:solidFill>
                          <a:latin typeface="calibri"/>
                        </a:rPr>
                        <a:t>Psykiatriska kliniken Öppenvård</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7"/>
                  </a:ext>
                </a:extLst>
              </a:tr>
              <a:tr h="0">
                <a:tc>
                  <a:txBody>
                    <a:bodyPr/>
                    <a:lstStyle/>
                    <a:p>
                      <a:pPr algn="l"/>
                      <a:r>
                        <a:rPr sz="1200">
                          <a:solidFill>
                            <a:srgbClr val="000000"/>
                          </a:solidFill>
                          <a:latin typeface="calibri"/>
                        </a:rPr>
                        <a:t>Rehabcentrum</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1</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3,3</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8"/>
                  </a:ext>
                </a:extLst>
              </a:tr>
              <a:tr h="0">
                <a:tc>
                  <a:txBody>
                    <a:bodyPr/>
                    <a:lstStyle/>
                    <a:p>
                      <a:pPr algn="l"/>
                      <a:r>
                        <a:rPr sz="1200">
                          <a:solidFill>
                            <a:srgbClr val="000000"/>
                          </a:solidFill>
                          <a:latin typeface="calibri"/>
                        </a:rPr>
                        <a:t>Reumatologmottagning</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9"/>
                  </a:ext>
                </a:extLst>
              </a:tr>
              <a:tr h="0">
                <a:tc>
                  <a:txBody>
                    <a:bodyPr/>
                    <a:lstStyle/>
                    <a:p>
                      <a:pPr algn="l"/>
                      <a:r>
                        <a:rPr sz="1200">
                          <a:solidFill>
                            <a:srgbClr val="000000"/>
                          </a:solidFill>
                          <a:latin typeface="calibri"/>
                        </a:rPr>
                        <a:t>Synrehab</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10"/>
                  </a:ext>
                </a:extLst>
              </a:tr>
            </a:tbl>
          </a:graphicData>
        </a:graphic>
      </p:graphicFrame>
      <p:sp>
        <p:nvSpPr>
          <p:cNvPr id="5" name="New shape"/>
          <p:cNvSpPr/>
          <p:nvPr/>
        </p:nvSpPr>
        <p:spPr>
          <a:xfrm>
            <a:off x="4673600" y="4439920"/>
            <a:ext cx="254000" cy="0"/>
          </a:xfrm>
          <a:prstGeom prst="straightConnector1">
            <a:avLst/>
          </a:prstGeom>
          <a:ln>
            <a:solidFill>
              <a:srgbClr val="00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711200" y="711200"/>
            <a:ext cx="7737052" cy="3203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rIns="0" rtlCol="0" anchor="ctr">
            <a:spAutoFit/>
          </a:bodyPr>
          <a:lstStyle/>
          <a:p>
            <a:pPr algn="l"/>
            <a:r>
              <a:rPr sz="1500">
                <a:solidFill>
                  <a:srgbClr val="000000"/>
                </a:solidFill>
                <a:latin typeface="calibri"/>
              </a:rPr>
              <a:t>Skellefteå sjukhus. Gör ditt val nedan. Saknas din avdelning, välj "annan".</a:t>
            </a:r>
          </a:p>
        </p:txBody>
      </p:sp>
      <p:sp>
        <p:nvSpPr>
          <p:cNvPr id="3" name="New shape"/>
          <p:cNvSpPr/>
          <p:nvPr/>
        </p:nvSpPr>
        <p:spPr>
          <a:xfrm>
            <a:off x="711200" y="1168400"/>
            <a:ext cx="254000" cy="0"/>
          </a:xfrm>
          <a:prstGeom prst="straightConnector1">
            <a:avLst/>
          </a:prstGeom>
          <a:ln>
            <a:solidFill>
              <a:srgbClr val="00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graphicFrame>
        <p:nvGraphicFramePr>
          <p:cNvPr id="4" name="New Table"/>
          <p:cNvGraphicFramePr>
            <a:graphicFrameLocks noGrp="1"/>
          </p:cNvGraphicFramePr>
          <p:nvPr/>
        </p:nvGraphicFramePr>
        <p:xfrm>
          <a:off x="711200" y="1295400"/>
          <a:ext cx="4216400" cy="2194560"/>
        </p:xfrm>
        <a:graphic>
          <a:graphicData uri="http://schemas.openxmlformats.org/drawingml/2006/table">
            <a:tbl>
              <a:tblPr bandRow="1">
                <a:tableStyleId>{5C22544A-7EE6-4342-B048-85BDC9FD1C3A}</a:tableStyleId>
              </a:tblPr>
              <a:tblGrid>
                <a:gridCol w="3150816">
                  <a:extLst>
                    <a:ext uri="{9D8B030D-6E8A-4147-A177-3AD203B41FA5}">
                      <a16:colId xmlns:a16="http://schemas.microsoft.com/office/drawing/2014/main" val="20000"/>
                    </a:ext>
                  </a:extLst>
                </a:gridCol>
                <a:gridCol w="565576">
                  <a:extLst>
                    <a:ext uri="{9D8B030D-6E8A-4147-A177-3AD203B41FA5}">
                      <a16:colId xmlns:a16="http://schemas.microsoft.com/office/drawing/2014/main" val="20001"/>
                    </a:ext>
                  </a:extLst>
                </a:gridCol>
                <a:gridCol w="500008">
                  <a:extLst>
                    <a:ext uri="{9D8B030D-6E8A-4147-A177-3AD203B41FA5}">
                      <a16:colId xmlns:a16="http://schemas.microsoft.com/office/drawing/2014/main" val="20002"/>
                    </a:ext>
                  </a:extLst>
                </a:gridCol>
              </a:tblGrid>
              <a:tr h="0">
                <a:tc>
                  <a:txBody>
                    <a:bodyPr/>
                    <a:lstStyle/>
                    <a:p>
                      <a:pPr algn="l"/>
                      <a:r>
                        <a:rPr sz="1200">
                          <a:solidFill>
                            <a:srgbClr val="000000"/>
                          </a:solidFill>
                          <a:latin typeface="calibri"/>
                        </a:rPr>
                        <a:t>Namn</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Antal</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0">
                <a:tc>
                  <a:txBody>
                    <a:bodyPr/>
                    <a:lstStyle/>
                    <a:p>
                      <a:pPr algn="l"/>
                      <a:r>
                        <a:rPr sz="1200">
                          <a:solidFill>
                            <a:srgbClr val="000000"/>
                          </a:solidFill>
                          <a:latin typeface="calibri"/>
                        </a:rPr>
                        <a:t>Särskilt stöd o hab för vuxna</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1"/>
                  </a:ext>
                </a:extLst>
              </a:tr>
              <a:tr h="0">
                <a:tc>
                  <a:txBody>
                    <a:bodyPr/>
                    <a:lstStyle/>
                    <a:p>
                      <a:pPr algn="l"/>
                      <a:r>
                        <a:rPr sz="1200">
                          <a:solidFill>
                            <a:srgbClr val="000000"/>
                          </a:solidFill>
                          <a:latin typeface="calibri"/>
                        </a:rPr>
                        <a:t>Ungdom mottagning</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0">
                <a:tc>
                  <a:txBody>
                    <a:bodyPr/>
                    <a:lstStyle/>
                    <a:p>
                      <a:pPr algn="l"/>
                      <a:r>
                        <a:rPr sz="1200">
                          <a:solidFill>
                            <a:srgbClr val="000000"/>
                          </a:solidFill>
                          <a:latin typeface="calibri"/>
                        </a:rPr>
                        <a:t>UVA</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3"/>
                  </a:ext>
                </a:extLst>
              </a:tr>
              <a:tr h="0">
                <a:tc>
                  <a:txBody>
                    <a:bodyPr/>
                    <a:lstStyle/>
                    <a:p>
                      <a:pPr algn="l"/>
                      <a:r>
                        <a:rPr sz="1200">
                          <a:solidFill>
                            <a:srgbClr val="000000"/>
                          </a:solidFill>
                          <a:latin typeface="calibri"/>
                        </a:rPr>
                        <a:t>Ögonmottagning</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r h="0">
                <a:tc>
                  <a:txBody>
                    <a:bodyPr/>
                    <a:lstStyle/>
                    <a:p>
                      <a:pPr algn="l"/>
                      <a:r>
                        <a:rPr sz="1200">
                          <a:solidFill>
                            <a:srgbClr val="000000"/>
                          </a:solidFill>
                          <a:latin typeface="calibri"/>
                        </a:rPr>
                        <a:t>ÖNH (öron, näsa, hals)mottagning</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5"/>
                  </a:ext>
                </a:extLst>
              </a:tr>
              <a:tr h="0">
                <a:tc>
                  <a:txBody>
                    <a:bodyPr/>
                    <a:lstStyle/>
                    <a:p>
                      <a:pPr algn="l"/>
                      <a:r>
                        <a:rPr sz="1200">
                          <a:solidFill>
                            <a:srgbClr val="000000"/>
                          </a:solidFill>
                          <a:latin typeface="calibri"/>
                        </a:rPr>
                        <a:t>Annan:</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7</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23,3</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6"/>
                  </a:ext>
                </a:extLst>
              </a:tr>
              <a:tr h="0">
                <a:tc>
                  <a:txBody>
                    <a:bodyPr/>
                    <a:lstStyle/>
                    <a:p>
                      <a:pPr algn="r"/>
                      <a:r>
                        <a:rPr sz="1200" b="1">
                          <a:solidFill>
                            <a:srgbClr val="000000"/>
                          </a:solidFill>
                          <a:latin typeface="calibri"/>
                        </a:rPr>
                        <a:t>Total</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b="1">
                          <a:solidFill>
                            <a:srgbClr val="000000"/>
                          </a:solidFill>
                          <a:latin typeface="calibri"/>
                        </a:rPr>
                        <a:t>30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b="1">
                          <a:solidFill>
                            <a:srgbClr val="000000"/>
                          </a:solidFill>
                          <a:latin typeface="calibri"/>
                        </a:rPr>
                        <a:t>100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7"/>
                  </a:ext>
                </a:extLst>
              </a:tr>
            </a:tbl>
          </a:graphicData>
        </a:graphic>
      </p:graphicFrame>
      <p:graphicFrame>
        <p:nvGraphicFramePr>
          <p:cNvPr id="5" name="New Table"/>
          <p:cNvGraphicFramePr>
            <a:graphicFrameLocks noGrp="1"/>
          </p:cNvGraphicFramePr>
          <p:nvPr/>
        </p:nvGraphicFramePr>
        <p:xfrm>
          <a:off x="711200" y="3619500"/>
          <a:ext cx="4216400" cy="548640"/>
        </p:xfrm>
        <a:graphic>
          <a:graphicData uri="http://schemas.openxmlformats.org/drawingml/2006/table">
            <a:tbl>
              <a:tblPr bandRow="1">
                <a:tableStyleId>{5C22544A-7EE6-4342-B048-85BDC9FD1C3A}</a:tableStyleId>
              </a:tblPr>
              <a:tblGrid>
                <a:gridCol w="4216400">
                  <a:extLst>
                    <a:ext uri="{9D8B030D-6E8A-4147-A177-3AD203B41FA5}">
                      <a16:colId xmlns:a16="http://schemas.microsoft.com/office/drawing/2014/main" val="20000"/>
                    </a:ext>
                  </a:extLst>
                </a:gridCol>
              </a:tblGrid>
              <a:tr h="0">
                <a:tc>
                  <a:txBody>
                    <a:bodyPr/>
                    <a:lstStyle/>
                    <a:p>
                      <a:pPr algn="l"/>
                      <a:r>
                        <a:rPr sz="1200">
                          <a:solidFill>
                            <a:srgbClr val="000000"/>
                          </a:solidFill>
                          <a:latin typeface="calibri"/>
                        </a:rPr>
                        <a:t>Svarsfrekvens</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0">
                <a:tc>
                  <a:txBody>
                    <a:bodyPr/>
                    <a:lstStyle/>
                    <a:p>
                      <a:pPr algn="l"/>
                      <a:r>
                        <a:rPr sz="1200">
                          <a:solidFill>
                            <a:srgbClr val="000000"/>
                          </a:solidFill>
                          <a:latin typeface="calibri"/>
                        </a:rPr>
                        <a:t>96,8% (30/31)</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1"/>
                  </a:ext>
                </a:extLst>
              </a:tr>
            </a:tbl>
          </a:graphicData>
        </a:graphic>
      </p:graphicFrame>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711200" y="711200"/>
            <a:ext cx="7737052" cy="3203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rIns="0" rtlCol="0" anchor="ctr">
            <a:spAutoFit/>
          </a:bodyPr>
          <a:lstStyle/>
          <a:p>
            <a:pPr algn="l"/>
            <a:r>
              <a:rPr sz="1500">
                <a:solidFill>
                  <a:srgbClr val="000000"/>
                </a:solidFill>
                <a:latin typeface="calibri"/>
              </a:rPr>
              <a:t>Vilken utbildning går du?</a:t>
            </a:r>
          </a:p>
        </p:txBody>
      </p:sp>
      <p:graphicFrame>
        <p:nvGraphicFramePr>
          <p:cNvPr id="3" name="New Table"/>
          <p:cNvGraphicFramePr>
            <a:graphicFrameLocks noGrp="1"/>
          </p:cNvGraphicFramePr>
          <p:nvPr/>
        </p:nvGraphicFramePr>
        <p:xfrm>
          <a:off x="711200" y="1168400"/>
          <a:ext cx="4216400" cy="3017520"/>
        </p:xfrm>
        <a:graphic>
          <a:graphicData uri="http://schemas.openxmlformats.org/drawingml/2006/table">
            <a:tbl>
              <a:tblPr bandRow="1">
                <a:tableStyleId>{5C22544A-7EE6-4342-B048-85BDC9FD1C3A}</a:tableStyleId>
              </a:tblPr>
              <a:tblGrid>
                <a:gridCol w="3039730">
                  <a:extLst>
                    <a:ext uri="{9D8B030D-6E8A-4147-A177-3AD203B41FA5}">
                      <a16:colId xmlns:a16="http://schemas.microsoft.com/office/drawing/2014/main" val="20000"/>
                    </a:ext>
                  </a:extLst>
                </a:gridCol>
                <a:gridCol w="621020">
                  <a:extLst>
                    <a:ext uri="{9D8B030D-6E8A-4147-A177-3AD203B41FA5}">
                      <a16:colId xmlns:a16="http://schemas.microsoft.com/office/drawing/2014/main" val="20001"/>
                    </a:ext>
                  </a:extLst>
                </a:gridCol>
                <a:gridCol w="555650">
                  <a:extLst>
                    <a:ext uri="{9D8B030D-6E8A-4147-A177-3AD203B41FA5}">
                      <a16:colId xmlns:a16="http://schemas.microsoft.com/office/drawing/2014/main" val="20002"/>
                    </a:ext>
                  </a:extLst>
                </a:gridCol>
              </a:tblGrid>
              <a:tr h="0">
                <a:tc>
                  <a:txBody>
                    <a:bodyPr/>
                    <a:lstStyle/>
                    <a:p>
                      <a:pPr algn="l"/>
                      <a:r>
                        <a:rPr sz="1200">
                          <a:solidFill>
                            <a:srgbClr val="000000"/>
                          </a:solidFill>
                          <a:latin typeface="calibri"/>
                        </a:rPr>
                        <a:t>Namn</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Antal</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0">
                <a:tc>
                  <a:txBody>
                    <a:bodyPr/>
                    <a:lstStyle/>
                    <a:p>
                      <a:pPr algn="l"/>
                      <a:r>
                        <a:rPr sz="1200">
                          <a:solidFill>
                            <a:srgbClr val="000000"/>
                          </a:solidFill>
                          <a:latin typeface="calibri"/>
                        </a:rPr>
                        <a:t>Arbetsterapeutprogrammet</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1</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0,4</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1"/>
                  </a:ext>
                </a:extLst>
              </a:tr>
              <a:tr h="0">
                <a:tc>
                  <a:txBody>
                    <a:bodyPr/>
                    <a:lstStyle/>
                    <a:p>
                      <a:pPr algn="l"/>
                      <a:r>
                        <a:rPr sz="1200">
                          <a:solidFill>
                            <a:srgbClr val="000000"/>
                          </a:solidFill>
                          <a:latin typeface="calibri"/>
                        </a:rPr>
                        <a:t>Barnmorskeprogrammet</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2</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0,9</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0">
                <a:tc>
                  <a:txBody>
                    <a:bodyPr/>
                    <a:lstStyle/>
                    <a:p>
                      <a:pPr algn="l"/>
                      <a:r>
                        <a:rPr sz="1200">
                          <a:solidFill>
                            <a:srgbClr val="000000"/>
                          </a:solidFill>
                          <a:latin typeface="calibri"/>
                        </a:rPr>
                        <a:t>Biomedicinsk analytikerprogrammet</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48</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20,9</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3"/>
                  </a:ext>
                </a:extLst>
              </a:tr>
              <a:tr h="0">
                <a:tc>
                  <a:txBody>
                    <a:bodyPr/>
                    <a:lstStyle/>
                    <a:p>
                      <a:pPr algn="l"/>
                      <a:r>
                        <a:rPr sz="1200">
                          <a:solidFill>
                            <a:srgbClr val="000000"/>
                          </a:solidFill>
                          <a:latin typeface="calibri"/>
                        </a:rPr>
                        <a:t>Dietistprogrammet</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r h="0">
                <a:tc>
                  <a:txBody>
                    <a:bodyPr/>
                    <a:lstStyle/>
                    <a:p>
                      <a:pPr algn="l"/>
                      <a:r>
                        <a:rPr sz="1200">
                          <a:solidFill>
                            <a:srgbClr val="000000"/>
                          </a:solidFill>
                          <a:latin typeface="calibri"/>
                        </a:rPr>
                        <a:t>Fysioterapeutprogrammet</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3</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1,3</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5"/>
                  </a:ext>
                </a:extLst>
              </a:tr>
              <a:tr h="0">
                <a:tc>
                  <a:txBody>
                    <a:bodyPr/>
                    <a:lstStyle/>
                    <a:p>
                      <a:pPr algn="l"/>
                      <a:r>
                        <a:rPr sz="1200">
                          <a:solidFill>
                            <a:srgbClr val="000000"/>
                          </a:solidFill>
                          <a:latin typeface="calibri"/>
                        </a:rPr>
                        <a:t>Hälso- och sjukvårdskuratorprogrammet</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6"/>
                  </a:ext>
                </a:extLst>
              </a:tr>
              <a:tr h="0">
                <a:tc>
                  <a:txBody>
                    <a:bodyPr/>
                    <a:lstStyle/>
                    <a:p>
                      <a:pPr algn="l"/>
                      <a:r>
                        <a:rPr sz="1200">
                          <a:solidFill>
                            <a:srgbClr val="000000"/>
                          </a:solidFill>
                          <a:latin typeface="calibri"/>
                        </a:rPr>
                        <a:t>Logopedprogrammet</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1</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0,4</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7"/>
                  </a:ext>
                </a:extLst>
              </a:tr>
              <a:tr h="0">
                <a:tc>
                  <a:txBody>
                    <a:bodyPr/>
                    <a:lstStyle/>
                    <a:p>
                      <a:pPr algn="l"/>
                      <a:r>
                        <a:rPr sz="1200">
                          <a:solidFill>
                            <a:srgbClr val="000000"/>
                          </a:solidFill>
                          <a:latin typeface="calibri"/>
                        </a:rPr>
                        <a:t>Läkarprogrammet</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8"/>
                  </a:ext>
                </a:extLst>
              </a:tr>
              <a:tr h="0">
                <a:tc>
                  <a:txBody>
                    <a:bodyPr/>
                    <a:lstStyle/>
                    <a:p>
                      <a:pPr algn="l"/>
                      <a:r>
                        <a:rPr sz="1200">
                          <a:solidFill>
                            <a:srgbClr val="000000"/>
                          </a:solidFill>
                          <a:latin typeface="calibri"/>
                        </a:rPr>
                        <a:t>Psykologprogrammet</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1</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0,4</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9"/>
                  </a:ext>
                </a:extLst>
              </a:tr>
              <a:tr h="0">
                <a:tc>
                  <a:txBody>
                    <a:bodyPr/>
                    <a:lstStyle/>
                    <a:p>
                      <a:pPr algn="l"/>
                      <a:r>
                        <a:rPr sz="1200">
                          <a:solidFill>
                            <a:srgbClr val="000000"/>
                          </a:solidFill>
                          <a:latin typeface="calibri"/>
                        </a:rPr>
                        <a:t>Röntgensjuksköterskeprogrammet</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6</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2,6</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10"/>
                  </a:ext>
                </a:extLst>
              </a:tr>
            </a:tbl>
          </a:graphicData>
        </a:graphic>
      </p:graphicFrame>
      <p:sp>
        <p:nvSpPr>
          <p:cNvPr id="4" name="New shape"/>
          <p:cNvSpPr/>
          <p:nvPr/>
        </p:nvSpPr>
        <p:spPr>
          <a:xfrm>
            <a:off x="4673600" y="4312920"/>
            <a:ext cx="254000" cy="0"/>
          </a:xfrm>
          <a:prstGeom prst="straightConnector1">
            <a:avLst/>
          </a:prstGeom>
          <a:ln>
            <a:solidFill>
              <a:srgbClr val="00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5" name="New shape"/>
          <p:cNvSpPr/>
          <p:nvPr/>
        </p:nvSpPr>
        <p:spPr>
          <a:xfrm>
            <a:off x="5105400" y="1168400"/>
            <a:ext cx="3333750" cy="2857500"/>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711200" y="711200"/>
            <a:ext cx="7737052" cy="3203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rIns="0" rtlCol="0" anchor="ctr">
            <a:spAutoFit/>
          </a:bodyPr>
          <a:lstStyle/>
          <a:p>
            <a:pPr algn="l"/>
            <a:r>
              <a:rPr sz="1500">
                <a:solidFill>
                  <a:srgbClr val="000000"/>
                </a:solidFill>
                <a:latin typeface="calibri"/>
              </a:rPr>
              <a:t>Vilken utbildning går du?</a:t>
            </a:r>
          </a:p>
        </p:txBody>
      </p:sp>
      <p:sp>
        <p:nvSpPr>
          <p:cNvPr id="3" name="New shape"/>
          <p:cNvSpPr/>
          <p:nvPr/>
        </p:nvSpPr>
        <p:spPr>
          <a:xfrm>
            <a:off x="711200" y="1168400"/>
            <a:ext cx="254000" cy="0"/>
          </a:xfrm>
          <a:prstGeom prst="straightConnector1">
            <a:avLst/>
          </a:prstGeom>
          <a:ln>
            <a:solidFill>
              <a:srgbClr val="00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graphicFrame>
        <p:nvGraphicFramePr>
          <p:cNvPr id="4" name="New Table"/>
          <p:cNvGraphicFramePr>
            <a:graphicFrameLocks noGrp="1"/>
          </p:cNvGraphicFramePr>
          <p:nvPr/>
        </p:nvGraphicFramePr>
        <p:xfrm>
          <a:off x="711200" y="1295400"/>
          <a:ext cx="4216400" cy="2926080"/>
        </p:xfrm>
        <a:graphic>
          <a:graphicData uri="http://schemas.openxmlformats.org/drawingml/2006/table">
            <a:tbl>
              <a:tblPr bandRow="1">
                <a:tableStyleId>{5C22544A-7EE6-4342-B048-85BDC9FD1C3A}</a:tableStyleId>
              </a:tblPr>
              <a:tblGrid>
                <a:gridCol w="3039730">
                  <a:extLst>
                    <a:ext uri="{9D8B030D-6E8A-4147-A177-3AD203B41FA5}">
                      <a16:colId xmlns:a16="http://schemas.microsoft.com/office/drawing/2014/main" val="20000"/>
                    </a:ext>
                  </a:extLst>
                </a:gridCol>
                <a:gridCol w="621020">
                  <a:extLst>
                    <a:ext uri="{9D8B030D-6E8A-4147-A177-3AD203B41FA5}">
                      <a16:colId xmlns:a16="http://schemas.microsoft.com/office/drawing/2014/main" val="20001"/>
                    </a:ext>
                  </a:extLst>
                </a:gridCol>
                <a:gridCol w="555650">
                  <a:extLst>
                    <a:ext uri="{9D8B030D-6E8A-4147-A177-3AD203B41FA5}">
                      <a16:colId xmlns:a16="http://schemas.microsoft.com/office/drawing/2014/main" val="20002"/>
                    </a:ext>
                  </a:extLst>
                </a:gridCol>
              </a:tblGrid>
              <a:tr h="0">
                <a:tc>
                  <a:txBody>
                    <a:bodyPr/>
                    <a:lstStyle/>
                    <a:p>
                      <a:pPr algn="l"/>
                      <a:r>
                        <a:rPr sz="1200">
                          <a:solidFill>
                            <a:srgbClr val="000000"/>
                          </a:solidFill>
                          <a:latin typeface="calibri"/>
                        </a:rPr>
                        <a:t>Namn</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Antal</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0">
                <a:tc>
                  <a:txBody>
                    <a:bodyPr/>
                    <a:lstStyle/>
                    <a:p>
                      <a:pPr algn="l"/>
                      <a:r>
                        <a:rPr sz="1200">
                          <a:solidFill>
                            <a:srgbClr val="000000"/>
                          </a:solidFill>
                          <a:latin typeface="calibri"/>
                        </a:rPr>
                        <a:t>Sjuksköterskeprogrammet</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159</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69,1</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1"/>
                  </a:ext>
                </a:extLst>
              </a:tr>
              <a:tr h="0">
                <a:tc>
                  <a:txBody>
                    <a:bodyPr/>
                    <a:lstStyle/>
                    <a:p>
                      <a:pPr algn="l"/>
                      <a:r>
                        <a:rPr sz="1200">
                          <a:solidFill>
                            <a:srgbClr val="000000"/>
                          </a:solidFill>
                          <a:latin typeface="calibri"/>
                        </a:rPr>
                        <a:t>Socionomprogrammet</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1</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0,4</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0">
                <a:tc>
                  <a:txBody>
                    <a:bodyPr/>
                    <a:lstStyle/>
                    <a:p>
                      <a:pPr algn="l"/>
                      <a:r>
                        <a:rPr sz="1200">
                          <a:solidFill>
                            <a:srgbClr val="000000"/>
                          </a:solidFill>
                          <a:latin typeface="calibri"/>
                        </a:rPr>
                        <a:t>Specialistsjuksköterskeprogrammet</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7</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3</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3"/>
                  </a:ext>
                </a:extLst>
              </a:tr>
              <a:tr h="0">
                <a:tc>
                  <a:txBody>
                    <a:bodyPr/>
                    <a:lstStyle/>
                    <a:p>
                      <a:pPr algn="l"/>
                      <a:r>
                        <a:rPr sz="1200">
                          <a:solidFill>
                            <a:srgbClr val="000000"/>
                          </a:solidFill>
                          <a:latin typeface="calibri"/>
                        </a:rPr>
                        <a:t>Vård- och omsorgsprogrammet (gymnasie)</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1</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0,4</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r h="0">
                <a:tc>
                  <a:txBody>
                    <a:bodyPr/>
                    <a:lstStyle/>
                    <a:p>
                      <a:pPr algn="l"/>
                      <a:r>
                        <a:rPr sz="1200">
                          <a:solidFill>
                            <a:srgbClr val="000000"/>
                          </a:solidFill>
                          <a:latin typeface="calibri"/>
                        </a:rPr>
                        <a:t>Vård- och omsorgsprogrammet (KomVux)</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5"/>
                  </a:ext>
                </a:extLst>
              </a:tr>
              <a:tr h="0">
                <a:tc>
                  <a:txBody>
                    <a:bodyPr/>
                    <a:lstStyle/>
                    <a:p>
                      <a:pPr algn="l"/>
                      <a:r>
                        <a:rPr sz="1200">
                          <a:solidFill>
                            <a:srgbClr val="000000"/>
                          </a:solidFill>
                          <a:latin typeface="calibri"/>
                        </a:rPr>
                        <a:t>Vård- och omsorgsprogrammet (Lärling)</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6"/>
                  </a:ext>
                </a:extLst>
              </a:tr>
              <a:tr h="0">
                <a:tc>
                  <a:txBody>
                    <a:bodyPr/>
                    <a:lstStyle/>
                    <a:p>
                      <a:pPr algn="l"/>
                      <a:r>
                        <a:rPr sz="1200">
                          <a:solidFill>
                            <a:srgbClr val="000000"/>
                          </a:solidFill>
                          <a:latin typeface="calibri"/>
                        </a:rPr>
                        <a:t>Vård- och omsorgsprogrammet (privata aktörer/folkhögskolor)</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7"/>
                  </a:ext>
                </a:extLst>
              </a:tr>
              <a:tr h="0">
                <a:tc>
                  <a:txBody>
                    <a:bodyPr/>
                    <a:lstStyle/>
                    <a:p>
                      <a:pPr algn="l"/>
                      <a:r>
                        <a:rPr sz="1200">
                          <a:solidFill>
                            <a:srgbClr val="000000"/>
                          </a:solidFill>
                          <a:latin typeface="calibri"/>
                        </a:rPr>
                        <a:t>Vårdadministrativa programmet (UmU)</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8"/>
                  </a:ext>
                </a:extLst>
              </a:tr>
              <a:tr h="0">
                <a:tc>
                  <a:txBody>
                    <a:bodyPr/>
                    <a:lstStyle/>
                    <a:p>
                      <a:pPr algn="l"/>
                      <a:r>
                        <a:rPr sz="1200">
                          <a:solidFill>
                            <a:srgbClr val="000000"/>
                          </a:solidFill>
                          <a:latin typeface="calibri"/>
                        </a:rPr>
                        <a:t>Vårdadministratörsutbildning (yrkeshögskola)</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9"/>
                  </a:ext>
                </a:extLst>
              </a:tr>
            </a:tbl>
          </a:graphicData>
        </a:graphic>
      </p:graphicFrame>
      <p:sp>
        <p:nvSpPr>
          <p:cNvPr id="5" name="New shape"/>
          <p:cNvSpPr/>
          <p:nvPr/>
        </p:nvSpPr>
        <p:spPr>
          <a:xfrm>
            <a:off x="4673600" y="4348480"/>
            <a:ext cx="254000" cy="0"/>
          </a:xfrm>
          <a:prstGeom prst="straightConnector1">
            <a:avLst/>
          </a:prstGeom>
          <a:ln>
            <a:solidFill>
              <a:srgbClr val="00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711200" y="711200"/>
            <a:ext cx="7737052" cy="3203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rIns="0" rtlCol="0" anchor="ctr">
            <a:spAutoFit/>
          </a:bodyPr>
          <a:lstStyle/>
          <a:p>
            <a:pPr algn="l"/>
            <a:r>
              <a:rPr sz="1500">
                <a:solidFill>
                  <a:srgbClr val="000000"/>
                </a:solidFill>
                <a:latin typeface="calibri"/>
              </a:rPr>
              <a:t>Vilken utbildning går du?</a:t>
            </a:r>
          </a:p>
        </p:txBody>
      </p:sp>
      <p:sp>
        <p:nvSpPr>
          <p:cNvPr id="3" name="New shape"/>
          <p:cNvSpPr/>
          <p:nvPr/>
        </p:nvSpPr>
        <p:spPr>
          <a:xfrm>
            <a:off x="711200" y="1168400"/>
            <a:ext cx="254000" cy="0"/>
          </a:xfrm>
          <a:prstGeom prst="straightConnector1">
            <a:avLst/>
          </a:prstGeom>
          <a:ln>
            <a:solidFill>
              <a:srgbClr val="00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graphicFrame>
        <p:nvGraphicFramePr>
          <p:cNvPr id="4" name="New Table"/>
          <p:cNvGraphicFramePr>
            <a:graphicFrameLocks noGrp="1"/>
          </p:cNvGraphicFramePr>
          <p:nvPr/>
        </p:nvGraphicFramePr>
        <p:xfrm>
          <a:off x="711200" y="1295400"/>
          <a:ext cx="4216400" cy="548640"/>
        </p:xfrm>
        <a:graphic>
          <a:graphicData uri="http://schemas.openxmlformats.org/drawingml/2006/table">
            <a:tbl>
              <a:tblPr bandRow="1">
                <a:tableStyleId>{5C22544A-7EE6-4342-B048-85BDC9FD1C3A}</a:tableStyleId>
              </a:tblPr>
              <a:tblGrid>
                <a:gridCol w="3039730">
                  <a:extLst>
                    <a:ext uri="{9D8B030D-6E8A-4147-A177-3AD203B41FA5}">
                      <a16:colId xmlns:a16="http://schemas.microsoft.com/office/drawing/2014/main" val="20000"/>
                    </a:ext>
                  </a:extLst>
                </a:gridCol>
                <a:gridCol w="621020">
                  <a:extLst>
                    <a:ext uri="{9D8B030D-6E8A-4147-A177-3AD203B41FA5}">
                      <a16:colId xmlns:a16="http://schemas.microsoft.com/office/drawing/2014/main" val="20001"/>
                    </a:ext>
                  </a:extLst>
                </a:gridCol>
                <a:gridCol w="555650">
                  <a:extLst>
                    <a:ext uri="{9D8B030D-6E8A-4147-A177-3AD203B41FA5}">
                      <a16:colId xmlns:a16="http://schemas.microsoft.com/office/drawing/2014/main" val="20002"/>
                    </a:ext>
                  </a:extLst>
                </a:gridCol>
              </a:tblGrid>
              <a:tr h="0">
                <a:tc>
                  <a:txBody>
                    <a:bodyPr/>
                    <a:lstStyle/>
                    <a:p>
                      <a:pPr algn="l"/>
                      <a:r>
                        <a:rPr sz="1200">
                          <a:solidFill>
                            <a:srgbClr val="000000"/>
                          </a:solidFill>
                          <a:latin typeface="calibri"/>
                        </a:rPr>
                        <a:t>Namn</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Antal</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0">
                <a:tc>
                  <a:txBody>
                    <a:bodyPr/>
                    <a:lstStyle/>
                    <a:p>
                      <a:pPr algn="r"/>
                      <a:r>
                        <a:rPr sz="1200" b="1">
                          <a:solidFill>
                            <a:srgbClr val="000000"/>
                          </a:solidFill>
                          <a:latin typeface="calibri"/>
                        </a:rPr>
                        <a:t>Total</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b="1">
                          <a:solidFill>
                            <a:srgbClr val="000000"/>
                          </a:solidFill>
                          <a:latin typeface="calibri"/>
                        </a:rPr>
                        <a:t>230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b="1">
                          <a:solidFill>
                            <a:srgbClr val="000000"/>
                          </a:solidFill>
                          <a:latin typeface="calibri"/>
                        </a:rPr>
                        <a:t>100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bl>
          </a:graphicData>
        </a:graphic>
      </p:graphicFrame>
      <p:graphicFrame>
        <p:nvGraphicFramePr>
          <p:cNvPr id="5" name="New Table"/>
          <p:cNvGraphicFramePr>
            <a:graphicFrameLocks noGrp="1"/>
          </p:cNvGraphicFramePr>
          <p:nvPr/>
        </p:nvGraphicFramePr>
        <p:xfrm>
          <a:off x="711200" y="1981200"/>
          <a:ext cx="4216400" cy="548640"/>
        </p:xfrm>
        <a:graphic>
          <a:graphicData uri="http://schemas.openxmlformats.org/drawingml/2006/table">
            <a:tbl>
              <a:tblPr bandRow="1">
                <a:tableStyleId>{5C22544A-7EE6-4342-B048-85BDC9FD1C3A}</a:tableStyleId>
              </a:tblPr>
              <a:tblGrid>
                <a:gridCol w="4216400">
                  <a:extLst>
                    <a:ext uri="{9D8B030D-6E8A-4147-A177-3AD203B41FA5}">
                      <a16:colId xmlns:a16="http://schemas.microsoft.com/office/drawing/2014/main" val="20000"/>
                    </a:ext>
                  </a:extLst>
                </a:gridCol>
              </a:tblGrid>
              <a:tr h="0">
                <a:tc>
                  <a:txBody>
                    <a:bodyPr/>
                    <a:lstStyle/>
                    <a:p>
                      <a:pPr algn="l"/>
                      <a:r>
                        <a:rPr sz="1200">
                          <a:solidFill>
                            <a:srgbClr val="000000"/>
                          </a:solidFill>
                          <a:latin typeface="calibri"/>
                        </a:rPr>
                        <a:t>Svarsfrekvens</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0">
                <a:tc>
                  <a:txBody>
                    <a:bodyPr/>
                    <a:lstStyle/>
                    <a:p>
                      <a:pPr algn="l"/>
                      <a:r>
                        <a:rPr sz="1200">
                          <a:solidFill>
                            <a:srgbClr val="000000"/>
                          </a:solidFill>
                          <a:latin typeface="calibri"/>
                        </a:rPr>
                        <a:t>99,6% (230/231)</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1"/>
                  </a:ext>
                </a:extLst>
              </a:tr>
            </a:tbl>
          </a:graphicData>
        </a:graphic>
      </p:graphicFrame>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711200" y="711200"/>
            <a:ext cx="7737052" cy="5491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rIns="0" rtlCol="0" anchor="ctr">
            <a:spAutoFit/>
          </a:bodyPr>
          <a:lstStyle/>
          <a:p>
            <a:pPr algn="l"/>
            <a:r>
              <a:rPr sz="1500">
                <a:solidFill>
                  <a:srgbClr val="000000"/>
                </a:solidFill>
                <a:latin typeface="calibri"/>
              </a:rPr>
              <a:t>Vilken inriktning på sjuksköterskeprogrammet går du? Specialistsjuksköterskeprogram med inriktning mot ...</a:t>
            </a:r>
          </a:p>
        </p:txBody>
      </p:sp>
      <p:graphicFrame>
        <p:nvGraphicFramePr>
          <p:cNvPr id="3" name="New Table"/>
          <p:cNvGraphicFramePr>
            <a:graphicFrameLocks noGrp="1"/>
          </p:cNvGraphicFramePr>
          <p:nvPr/>
        </p:nvGraphicFramePr>
        <p:xfrm>
          <a:off x="711200" y="1397000"/>
          <a:ext cx="4216400" cy="3017520"/>
        </p:xfrm>
        <a:graphic>
          <a:graphicData uri="http://schemas.openxmlformats.org/drawingml/2006/table">
            <a:tbl>
              <a:tblPr bandRow="1">
                <a:tableStyleId>{5C22544A-7EE6-4342-B048-85BDC9FD1C3A}</a:tableStyleId>
              </a:tblPr>
              <a:tblGrid>
                <a:gridCol w="3190473">
                  <a:extLst>
                    <a:ext uri="{9D8B030D-6E8A-4147-A177-3AD203B41FA5}">
                      <a16:colId xmlns:a16="http://schemas.microsoft.com/office/drawing/2014/main" val="20000"/>
                    </a:ext>
                  </a:extLst>
                </a:gridCol>
                <a:gridCol w="544527">
                  <a:extLst>
                    <a:ext uri="{9D8B030D-6E8A-4147-A177-3AD203B41FA5}">
                      <a16:colId xmlns:a16="http://schemas.microsoft.com/office/drawing/2014/main" val="20001"/>
                    </a:ext>
                  </a:extLst>
                </a:gridCol>
                <a:gridCol w="481400">
                  <a:extLst>
                    <a:ext uri="{9D8B030D-6E8A-4147-A177-3AD203B41FA5}">
                      <a16:colId xmlns:a16="http://schemas.microsoft.com/office/drawing/2014/main" val="20002"/>
                    </a:ext>
                  </a:extLst>
                </a:gridCol>
              </a:tblGrid>
              <a:tr h="0">
                <a:tc>
                  <a:txBody>
                    <a:bodyPr/>
                    <a:lstStyle/>
                    <a:p>
                      <a:pPr algn="l"/>
                      <a:r>
                        <a:rPr sz="1200">
                          <a:solidFill>
                            <a:srgbClr val="000000"/>
                          </a:solidFill>
                          <a:latin typeface="calibri"/>
                        </a:rPr>
                        <a:t>Namn</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Antal</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0">
                <a:tc>
                  <a:txBody>
                    <a:bodyPr/>
                    <a:lstStyle/>
                    <a:p>
                      <a:pPr algn="l"/>
                      <a:r>
                        <a:rPr sz="1200">
                          <a:solidFill>
                            <a:srgbClr val="000000"/>
                          </a:solidFill>
                          <a:latin typeface="calibri"/>
                        </a:rPr>
                        <a:t>ambulanssjukvård</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1"/>
                  </a:ext>
                </a:extLst>
              </a:tr>
              <a:tr h="0">
                <a:tc>
                  <a:txBody>
                    <a:bodyPr/>
                    <a:lstStyle/>
                    <a:p>
                      <a:pPr algn="l"/>
                      <a:r>
                        <a:rPr sz="1200">
                          <a:solidFill>
                            <a:srgbClr val="000000"/>
                          </a:solidFill>
                          <a:latin typeface="calibri"/>
                        </a:rPr>
                        <a:t>anestesisjukvård</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0">
                <a:tc>
                  <a:txBody>
                    <a:bodyPr/>
                    <a:lstStyle/>
                    <a:p>
                      <a:pPr algn="l"/>
                      <a:r>
                        <a:rPr sz="1200">
                          <a:solidFill>
                            <a:srgbClr val="000000"/>
                          </a:solidFill>
                          <a:latin typeface="calibri"/>
                        </a:rPr>
                        <a:t>distriktssköterska</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3"/>
                  </a:ext>
                </a:extLst>
              </a:tr>
              <a:tr h="0">
                <a:tc>
                  <a:txBody>
                    <a:bodyPr/>
                    <a:lstStyle/>
                    <a:p>
                      <a:pPr algn="l"/>
                      <a:r>
                        <a:rPr sz="1200">
                          <a:solidFill>
                            <a:srgbClr val="000000"/>
                          </a:solidFill>
                          <a:latin typeface="calibri"/>
                        </a:rPr>
                        <a:t>hjärtsjukvård</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r h="0">
                <a:tc>
                  <a:txBody>
                    <a:bodyPr/>
                    <a:lstStyle/>
                    <a:p>
                      <a:pPr algn="l"/>
                      <a:r>
                        <a:rPr sz="1200">
                          <a:solidFill>
                            <a:srgbClr val="000000"/>
                          </a:solidFill>
                          <a:latin typeface="calibri"/>
                        </a:rPr>
                        <a:t>hälso- och sjukvård för barn och ungdomar</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6</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85,7</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5"/>
                  </a:ext>
                </a:extLst>
              </a:tr>
              <a:tr h="0">
                <a:tc>
                  <a:txBody>
                    <a:bodyPr/>
                    <a:lstStyle/>
                    <a:p>
                      <a:pPr algn="l"/>
                      <a:r>
                        <a:rPr sz="1200">
                          <a:solidFill>
                            <a:srgbClr val="000000"/>
                          </a:solidFill>
                          <a:latin typeface="calibri"/>
                        </a:rPr>
                        <a:t>intensivvård</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6"/>
                  </a:ext>
                </a:extLst>
              </a:tr>
              <a:tr h="0">
                <a:tc>
                  <a:txBody>
                    <a:bodyPr/>
                    <a:lstStyle/>
                    <a:p>
                      <a:pPr algn="l"/>
                      <a:r>
                        <a:rPr sz="1200">
                          <a:solidFill>
                            <a:srgbClr val="000000"/>
                          </a:solidFill>
                          <a:latin typeface="calibri"/>
                        </a:rPr>
                        <a:t>onkologisk vård</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7"/>
                  </a:ext>
                </a:extLst>
              </a:tr>
              <a:tr h="0">
                <a:tc>
                  <a:txBody>
                    <a:bodyPr/>
                    <a:lstStyle/>
                    <a:p>
                      <a:pPr algn="l"/>
                      <a:r>
                        <a:rPr sz="1200">
                          <a:solidFill>
                            <a:srgbClr val="000000"/>
                          </a:solidFill>
                          <a:latin typeface="calibri"/>
                        </a:rPr>
                        <a:t>operationssjukvård</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1</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14,3</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8"/>
                  </a:ext>
                </a:extLst>
              </a:tr>
              <a:tr h="0">
                <a:tc>
                  <a:txBody>
                    <a:bodyPr/>
                    <a:lstStyle/>
                    <a:p>
                      <a:pPr algn="l"/>
                      <a:r>
                        <a:rPr sz="1200">
                          <a:solidFill>
                            <a:srgbClr val="000000"/>
                          </a:solidFill>
                          <a:latin typeface="calibri"/>
                        </a:rPr>
                        <a:t>psykiatrisk vård</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9"/>
                  </a:ext>
                </a:extLst>
              </a:tr>
              <a:tr h="0">
                <a:tc>
                  <a:txBody>
                    <a:bodyPr/>
                    <a:lstStyle/>
                    <a:p>
                      <a:pPr algn="l"/>
                      <a:r>
                        <a:rPr sz="1200">
                          <a:solidFill>
                            <a:srgbClr val="000000"/>
                          </a:solidFill>
                          <a:latin typeface="calibri"/>
                        </a:rPr>
                        <a:t>vård av äldre</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10"/>
                  </a:ext>
                </a:extLst>
              </a:tr>
            </a:tbl>
          </a:graphicData>
        </a:graphic>
      </p:graphicFrame>
      <p:sp>
        <p:nvSpPr>
          <p:cNvPr id="4" name="New shape"/>
          <p:cNvSpPr/>
          <p:nvPr/>
        </p:nvSpPr>
        <p:spPr>
          <a:xfrm>
            <a:off x="4673600" y="4541520"/>
            <a:ext cx="254000" cy="0"/>
          </a:xfrm>
          <a:prstGeom prst="straightConnector1">
            <a:avLst/>
          </a:prstGeom>
          <a:ln>
            <a:solidFill>
              <a:srgbClr val="00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5" name="New shape"/>
          <p:cNvSpPr/>
          <p:nvPr/>
        </p:nvSpPr>
        <p:spPr>
          <a:xfrm>
            <a:off x="5105400" y="1397000"/>
            <a:ext cx="3333750" cy="2857500"/>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711200" y="711200"/>
            <a:ext cx="7737052" cy="3203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rIns="0" rtlCol="0" anchor="ctr">
            <a:spAutoFit/>
          </a:bodyPr>
          <a:lstStyle/>
          <a:p>
            <a:pPr algn="l"/>
            <a:r>
              <a:rPr sz="1500">
                <a:solidFill>
                  <a:srgbClr val="000000"/>
                </a:solidFill>
                <a:latin typeface="calibri"/>
              </a:rPr>
              <a:t>Vid vilken tidpunkt ägde din VFU/APL/praktik rum?</a:t>
            </a:r>
          </a:p>
        </p:txBody>
      </p:sp>
      <p:graphicFrame>
        <p:nvGraphicFramePr>
          <p:cNvPr id="3" name="New Table"/>
          <p:cNvGraphicFramePr>
            <a:graphicFrameLocks noGrp="1"/>
          </p:cNvGraphicFramePr>
          <p:nvPr/>
        </p:nvGraphicFramePr>
        <p:xfrm>
          <a:off x="711200" y="1168400"/>
          <a:ext cx="4216400" cy="1097280"/>
        </p:xfrm>
        <a:graphic>
          <a:graphicData uri="http://schemas.openxmlformats.org/drawingml/2006/table">
            <a:tbl>
              <a:tblPr bandRow="1">
                <a:tableStyleId>{5C22544A-7EE6-4342-B048-85BDC9FD1C3A}</a:tableStyleId>
              </a:tblPr>
              <a:tblGrid>
                <a:gridCol w="2051286">
                  <a:extLst>
                    <a:ext uri="{9D8B030D-6E8A-4147-A177-3AD203B41FA5}">
                      <a16:colId xmlns:a16="http://schemas.microsoft.com/office/drawing/2014/main" val="20000"/>
                    </a:ext>
                  </a:extLst>
                </a:gridCol>
                <a:gridCol w="1149169">
                  <a:extLst>
                    <a:ext uri="{9D8B030D-6E8A-4147-A177-3AD203B41FA5}">
                      <a16:colId xmlns:a16="http://schemas.microsoft.com/office/drawing/2014/main" val="20001"/>
                    </a:ext>
                  </a:extLst>
                </a:gridCol>
                <a:gridCol w="1015945">
                  <a:extLst>
                    <a:ext uri="{9D8B030D-6E8A-4147-A177-3AD203B41FA5}">
                      <a16:colId xmlns:a16="http://schemas.microsoft.com/office/drawing/2014/main" val="20002"/>
                    </a:ext>
                  </a:extLst>
                </a:gridCol>
              </a:tblGrid>
              <a:tr h="0">
                <a:tc>
                  <a:txBody>
                    <a:bodyPr/>
                    <a:lstStyle/>
                    <a:p>
                      <a:pPr algn="l"/>
                      <a:r>
                        <a:rPr sz="1200">
                          <a:solidFill>
                            <a:srgbClr val="000000"/>
                          </a:solidFill>
                          <a:latin typeface="calibri"/>
                        </a:rPr>
                        <a:t>Namn</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Antal</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0">
                <a:tc>
                  <a:txBody>
                    <a:bodyPr/>
                    <a:lstStyle/>
                    <a:p>
                      <a:pPr algn="l"/>
                      <a:r>
                        <a:rPr sz="1200">
                          <a:solidFill>
                            <a:srgbClr val="000000"/>
                          </a:solidFill>
                          <a:latin typeface="calibri"/>
                        </a:rPr>
                        <a:t>Vårtermin</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27</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11,8</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1"/>
                  </a:ext>
                </a:extLst>
              </a:tr>
              <a:tr h="0">
                <a:tc>
                  <a:txBody>
                    <a:bodyPr/>
                    <a:lstStyle/>
                    <a:p>
                      <a:pPr algn="l"/>
                      <a:r>
                        <a:rPr sz="1200">
                          <a:solidFill>
                            <a:srgbClr val="000000"/>
                          </a:solidFill>
                          <a:latin typeface="calibri"/>
                        </a:rPr>
                        <a:t>Hösttermin</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202</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88,2</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0">
                <a:tc>
                  <a:txBody>
                    <a:bodyPr/>
                    <a:lstStyle/>
                    <a:p>
                      <a:pPr algn="r"/>
                      <a:r>
                        <a:rPr sz="1200" b="1">
                          <a:solidFill>
                            <a:srgbClr val="000000"/>
                          </a:solidFill>
                          <a:latin typeface="calibri"/>
                        </a:rPr>
                        <a:t>Total</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b="1">
                          <a:solidFill>
                            <a:srgbClr val="000000"/>
                          </a:solidFill>
                          <a:latin typeface="calibri"/>
                        </a:rPr>
                        <a:t>229</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b="1">
                          <a:solidFill>
                            <a:srgbClr val="000000"/>
                          </a:solidFill>
                          <a:latin typeface="calibri"/>
                        </a:rPr>
                        <a:t>100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3"/>
                  </a:ext>
                </a:extLst>
              </a:tr>
            </a:tbl>
          </a:graphicData>
        </a:graphic>
      </p:graphicFrame>
      <p:graphicFrame>
        <p:nvGraphicFramePr>
          <p:cNvPr id="4" name="New Table"/>
          <p:cNvGraphicFramePr>
            <a:graphicFrameLocks noGrp="1"/>
          </p:cNvGraphicFramePr>
          <p:nvPr/>
        </p:nvGraphicFramePr>
        <p:xfrm>
          <a:off x="711200" y="2400300"/>
          <a:ext cx="4216400" cy="548640"/>
        </p:xfrm>
        <a:graphic>
          <a:graphicData uri="http://schemas.openxmlformats.org/drawingml/2006/table">
            <a:tbl>
              <a:tblPr bandRow="1">
                <a:tableStyleId>{5C22544A-7EE6-4342-B048-85BDC9FD1C3A}</a:tableStyleId>
              </a:tblPr>
              <a:tblGrid>
                <a:gridCol w="4216400">
                  <a:extLst>
                    <a:ext uri="{9D8B030D-6E8A-4147-A177-3AD203B41FA5}">
                      <a16:colId xmlns:a16="http://schemas.microsoft.com/office/drawing/2014/main" val="20000"/>
                    </a:ext>
                  </a:extLst>
                </a:gridCol>
              </a:tblGrid>
              <a:tr h="0">
                <a:tc>
                  <a:txBody>
                    <a:bodyPr/>
                    <a:lstStyle/>
                    <a:p>
                      <a:pPr algn="l"/>
                      <a:r>
                        <a:rPr sz="1200">
                          <a:solidFill>
                            <a:srgbClr val="000000"/>
                          </a:solidFill>
                          <a:latin typeface="calibri"/>
                        </a:rPr>
                        <a:t>Svarsfrekvens</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0">
                <a:tc>
                  <a:txBody>
                    <a:bodyPr/>
                    <a:lstStyle/>
                    <a:p>
                      <a:pPr algn="l"/>
                      <a:r>
                        <a:rPr sz="1200">
                          <a:solidFill>
                            <a:srgbClr val="000000"/>
                          </a:solidFill>
                          <a:latin typeface="calibri"/>
                        </a:rPr>
                        <a:t>99,1% (229/231)</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1"/>
                  </a:ext>
                </a:extLst>
              </a:tr>
            </a:tbl>
          </a:graphicData>
        </a:graphic>
      </p:graphicFrame>
      <p:sp>
        <p:nvSpPr>
          <p:cNvPr id="5" name="New shape"/>
          <p:cNvSpPr/>
          <p:nvPr/>
        </p:nvSpPr>
        <p:spPr>
          <a:xfrm>
            <a:off x="5105400" y="1168400"/>
            <a:ext cx="3333750" cy="2857500"/>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711200" y="711200"/>
            <a:ext cx="7737052" cy="3203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rIns="0" rtlCol="0" anchor="ctr">
            <a:spAutoFit/>
          </a:bodyPr>
          <a:lstStyle/>
          <a:p>
            <a:pPr algn="l"/>
            <a:r>
              <a:rPr sz="1500">
                <a:solidFill>
                  <a:srgbClr val="000000"/>
                </a:solidFill>
                <a:latin typeface="calibri"/>
              </a:rPr>
              <a:t>Vilken termin går du?</a:t>
            </a:r>
          </a:p>
        </p:txBody>
      </p:sp>
      <p:graphicFrame>
        <p:nvGraphicFramePr>
          <p:cNvPr id="3" name="New Table"/>
          <p:cNvGraphicFramePr>
            <a:graphicFrameLocks noGrp="1"/>
          </p:cNvGraphicFramePr>
          <p:nvPr/>
        </p:nvGraphicFramePr>
        <p:xfrm>
          <a:off x="711200" y="1168400"/>
          <a:ext cx="4216400" cy="3017520"/>
        </p:xfrm>
        <a:graphic>
          <a:graphicData uri="http://schemas.openxmlformats.org/drawingml/2006/table">
            <a:tbl>
              <a:tblPr bandRow="1">
                <a:tableStyleId>{5C22544A-7EE6-4342-B048-85BDC9FD1C3A}</a:tableStyleId>
              </a:tblPr>
              <a:tblGrid>
                <a:gridCol w="1957480">
                  <a:extLst>
                    <a:ext uri="{9D8B030D-6E8A-4147-A177-3AD203B41FA5}">
                      <a16:colId xmlns:a16="http://schemas.microsoft.com/office/drawing/2014/main" val="20000"/>
                    </a:ext>
                  </a:extLst>
                </a:gridCol>
                <a:gridCol w="1198958">
                  <a:extLst>
                    <a:ext uri="{9D8B030D-6E8A-4147-A177-3AD203B41FA5}">
                      <a16:colId xmlns:a16="http://schemas.microsoft.com/office/drawing/2014/main" val="20001"/>
                    </a:ext>
                  </a:extLst>
                </a:gridCol>
                <a:gridCol w="1059962">
                  <a:extLst>
                    <a:ext uri="{9D8B030D-6E8A-4147-A177-3AD203B41FA5}">
                      <a16:colId xmlns:a16="http://schemas.microsoft.com/office/drawing/2014/main" val="20002"/>
                    </a:ext>
                  </a:extLst>
                </a:gridCol>
              </a:tblGrid>
              <a:tr h="0">
                <a:tc>
                  <a:txBody>
                    <a:bodyPr/>
                    <a:lstStyle/>
                    <a:p>
                      <a:pPr algn="l"/>
                      <a:r>
                        <a:rPr sz="1200">
                          <a:solidFill>
                            <a:srgbClr val="000000"/>
                          </a:solidFill>
                          <a:latin typeface="calibri"/>
                        </a:rPr>
                        <a:t>Namn</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Antal</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0">
                <a:tc>
                  <a:txBody>
                    <a:bodyPr/>
                    <a:lstStyle/>
                    <a:p>
                      <a:pPr algn="l"/>
                      <a:r>
                        <a:rPr sz="1200">
                          <a:solidFill>
                            <a:srgbClr val="000000"/>
                          </a:solidFill>
                          <a:latin typeface="calibri"/>
                        </a:rPr>
                        <a:t>Termin 1</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5</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2,2</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1"/>
                  </a:ext>
                </a:extLst>
              </a:tr>
              <a:tr h="0">
                <a:tc>
                  <a:txBody>
                    <a:bodyPr/>
                    <a:lstStyle/>
                    <a:p>
                      <a:pPr algn="l"/>
                      <a:r>
                        <a:rPr sz="1200">
                          <a:solidFill>
                            <a:srgbClr val="000000"/>
                          </a:solidFill>
                          <a:latin typeface="calibri"/>
                        </a:rPr>
                        <a:t>Termin 2</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7</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3</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0">
                <a:tc>
                  <a:txBody>
                    <a:bodyPr/>
                    <a:lstStyle/>
                    <a:p>
                      <a:pPr algn="l"/>
                      <a:r>
                        <a:rPr sz="1200">
                          <a:solidFill>
                            <a:srgbClr val="000000"/>
                          </a:solidFill>
                          <a:latin typeface="calibri"/>
                        </a:rPr>
                        <a:t>Termin 3</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64</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27,8</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3"/>
                  </a:ext>
                </a:extLst>
              </a:tr>
              <a:tr h="0">
                <a:tc>
                  <a:txBody>
                    <a:bodyPr/>
                    <a:lstStyle/>
                    <a:p>
                      <a:pPr algn="l"/>
                      <a:r>
                        <a:rPr sz="1200">
                          <a:solidFill>
                            <a:srgbClr val="000000"/>
                          </a:solidFill>
                          <a:latin typeface="calibri"/>
                        </a:rPr>
                        <a:t>Termin 4</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67</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29,1</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r h="0">
                <a:tc>
                  <a:txBody>
                    <a:bodyPr/>
                    <a:lstStyle/>
                    <a:p>
                      <a:pPr algn="l"/>
                      <a:r>
                        <a:rPr sz="1200">
                          <a:solidFill>
                            <a:srgbClr val="000000"/>
                          </a:solidFill>
                          <a:latin typeface="calibri"/>
                        </a:rPr>
                        <a:t>Termin 5</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49</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21,3</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5"/>
                  </a:ext>
                </a:extLst>
              </a:tr>
              <a:tr h="0">
                <a:tc>
                  <a:txBody>
                    <a:bodyPr/>
                    <a:lstStyle/>
                    <a:p>
                      <a:pPr algn="l"/>
                      <a:r>
                        <a:rPr sz="1200">
                          <a:solidFill>
                            <a:srgbClr val="000000"/>
                          </a:solidFill>
                          <a:latin typeface="calibri"/>
                        </a:rPr>
                        <a:t>Termin 6</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37</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16,1</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6"/>
                  </a:ext>
                </a:extLst>
              </a:tr>
              <a:tr h="0">
                <a:tc>
                  <a:txBody>
                    <a:bodyPr/>
                    <a:lstStyle/>
                    <a:p>
                      <a:pPr algn="l"/>
                      <a:r>
                        <a:rPr sz="1200">
                          <a:solidFill>
                            <a:srgbClr val="000000"/>
                          </a:solidFill>
                          <a:latin typeface="calibri"/>
                        </a:rPr>
                        <a:t>Termin 7</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1</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0,4</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7"/>
                  </a:ext>
                </a:extLst>
              </a:tr>
              <a:tr h="0">
                <a:tc>
                  <a:txBody>
                    <a:bodyPr/>
                    <a:lstStyle/>
                    <a:p>
                      <a:pPr algn="l"/>
                      <a:r>
                        <a:rPr sz="1200">
                          <a:solidFill>
                            <a:srgbClr val="000000"/>
                          </a:solidFill>
                          <a:latin typeface="calibri"/>
                        </a:rPr>
                        <a:t>Termin 8</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8"/>
                  </a:ext>
                </a:extLst>
              </a:tr>
              <a:tr h="0">
                <a:tc>
                  <a:txBody>
                    <a:bodyPr/>
                    <a:lstStyle/>
                    <a:p>
                      <a:pPr algn="l"/>
                      <a:r>
                        <a:rPr sz="1200">
                          <a:solidFill>
                            <a:srgbClr val="000000"/>
                          </a:solidFill>
                          <a:latin typeface="calibri"/>
                        </a:rPr>
                        <a:t>Termin 9</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9"/>
                  </a:ext>
                </a:extLst>
              </a:tr>
              <a:tr h="0">
                <a:tc>
                  <a:txBody>
                    <a:bodyPr/>
                    <a:lstStyle/>
                    <a:p>
                      <a:pPr algn="l"/>
                      <a:r>
                        <a:rPr sz="1200">
                          <a:solidFill>
                            <a:srgbClr val="000000"/>
                          </a:solidFill>
                          <a:latin typeface="calibri"/>
                        </a:rPr>
                        <a:t>Termin 10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10"/>
                  </a:ext>
                </a:extLst>
              </a:tr>
            </a:tbl>
          </a:graphicData>
        </a:graphic>
      </p:graphicFrame>
      <p:sp>
        <p:nvSpPr>
          <p:cNvPr id="4" name="New shape"/>
          <p:cNvSpPr/>
          <p:nvPr/>
        </p:nvSpPr>
        <p:spPr>
          <a:xfrm>
            <a:off x="4673600" y="4312920"/>
            <a:ext cx="254000" cy="0"/>
          </a:xfrm>
          <a:prstGeom prst="straightConnector1">
            <a:avLst/>
          </a:prstGeom>
          <a:ln>
            <a:solidFill>
              <a:srgbClr val="00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5" name="New shape"/>
          <p:cNvSpPr/>
          <p:nvPr/>
        </p:nvSpPr>
        <p:spPr>
          <a:xfrm>
            <a:off x="5105400" y="1168400"/>
            <a:ext cx="3333750" cy="2857500"/>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711200" y="711200"/>
            <a:ext cx="7737052" cy="3203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rIns="0" rtlCol="0" anchor="ctr">
            <a:spAutoFit/>
          </a:bodyPr>
          <a:lstStyle/>
          <a:p>
            <a:pPr algn="l"/>
            <a:r>
              <a:rPr sz="1500">
                <a:solidFill>
                  <a:srgbClr val="000000"/>
                </a:solidFill>
                <a:latin typeface="calibri"/>
              </a:rPr>
              <a:t>Lycksele sjukhus Gör ditt val nedan. Saknas din avdelning, välj "annan".</a:t>
            </a:r>
          </a:p>
        </p:txBody>
      </p:sp>
      <p:graphicFrame>
        <p:nvGraphicFramePr>
          <p:cNvPr id="3" name="New Table"/>
          <p:cNvGraphicFramePr>
            <a:graphicFrameLocks noGrp="1"/>
          </p:cNvGraphicFramePr>
          <p:nvPr/>
        </p:nvGraphicFramePr>
        <p:xfrm>
          <a:off x="711200" y="1168400"/>
          <a:ext cx="4216400" cy="3017520"/>
        </p:xfrm>
        <a:graphic>
          <a:graphicData uri="http://schemas.openxmlformats.org/drawingml/2006/table">
            <a:tbl>
              <a:tblPr bandRow="1">
                <a:tableStyleId>{5C22544A-7EE6-4342-B048-85BDC9FD1C3A}</a:tableStyleId>
              </a:tblPr>
              <a:tblGrid>
                <a:gridCol w="3150816">
                  <a:extLst>
                    <a:ext uri="{9D8B030D-6E8A-4147-A177-3AD203B41FA5}">
                      <a16:colId xmlns:a16="http://schemas.microsoft.com/office/drawing/2014/main" val="20000"/>
                    </a:ext>
                  </a:extLst>
                </a:gridCol>
                <a:gridCol w="565576">
                  <a:extLst>
                    <a:ext uri="{9D8B030D-6E8A-4147-A177-3AD203B41FA5}">
                      <a16:colId xmlns:a16="http://schemas.microsoft.com/office/drawing/2014/main" val="20001"/>
                    </a:ext>
                  </a:extLst>
                </a:gridCol>
                <a:gridCol w="500008">
                  <a:extLst>
                    <a:ext uri="{9D8B030D-6E8A-4147-A177-3AD203B41FA5}">
                      <a16:colId xmlns:a16="http://schemas.microsoft.com/office/drawing/2014/main" val="20002"/>
                    </a:ext>
                  </a:extLst>
                </a:gridCol>
              </a:tblGrid>
              <a:tr h="0">
                <a:tc>
                  <a:txBody>
                    <a:bodyPr/>
                    <a:lstStyle/>
                    <a:p>
                      <a:pPr algn="l"/>
                      <a:r>
                        <a:rPr sz="1200">
                          <a:solidFill>
                            <a:srgbClr val="000000"/>
                          </a:solidFill>
                          <a:latin typeface="calibri"/>
                        </a:rPr>
                        <a:t>Namn</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Antal</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0">
                <a:tc>
                  <a:txBody>
                    <a:bodyPr/>
                    <a:lstStyle/>
                    <a:p>
                      <a:pPr algn="l"/>
                      <a:r>
                        <a:rPr sz="1200">
                          <a:solidFill>
                            <a:srgbClr val="000000"/>
                          </a:solidFill>
                          <a:latin typeface="calibri"/>
                        </a:rPr>
                        <a:t>Akutmottagning</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1"/>
                  </a:ext>
                </a:extLst>
              </a:tr>
              <a:tr h="0">
                <a:tc>
                  <a:txBody>
                    <a:bodyPr/>
                    <a:lstStyle/>
                    <a:p>
                      <a:pPr algn="l"/>
                      <a:r>
                        <a:rPr sz="1200">
                          <a:solidFill>
                            <a:srgbClr val="000000"/>
                          </a:solidFill>
                          <a:latin typeface="calibri"/>
                        </a:rPr>
                        <a:t>Anestesi/operation</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0">
                <a:tc>
                  <a:txBody>
                    <a:bodyPr/>
                    <a:lstStyle/>
                    <a:p>
                      <a:pPr algn="l"/>
                      <a:r>
                        <a:rPr sz="1200">
                          <a:solidFill>
                            <a:srgbClr val="000000"/>
                          </a:solidFill>
                          <a:latin typeface="calibri"/>
                        </a:rPr>
                        <a:t>Barn- o ungdomshabilitering</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3"/>
                  </a:ext>
                </a:extLst>
              </a:tr>
              <a:tr h="0">
                <a:tc>
                  <a:txBody>
                    <a:bodyPr/>
                    <a:lstStyle/>
                    <a:p>
                      <a:pPr algn="l"/>
                      <a:r>
                        <a:rPr sz="1200">
                          <a:solidFill>
                            <a:srgbClr val="000000"/>
                          </a:solidFill>
                          <a:latin typeface="calibri"/>
                        </a:rPr>
                        <a:t>Barn och ungdomsmottagning</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r h="0">
                <a:tc>
                  <a:txBody>
                    <a:bodyPr/>
                    <a:lstStyle/>
                    <a:p>
                      <a:pPr algn="l"/>
                      <a:r>
                        <a:rPr sz="1200">
                          <a:solidFill>
                            <a:srgbClr val="000000"/>
                          </a:solidFill>
                          <a:latin typeface="calibri"/>
                        </a:rPr>
                        <a:t>Bild- o funktionsmedicin</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5"/>
                  </a:ext>
                </a:extLst>
              </a:tr>
              <a:tr h="0">
                <a:tc>
                  <a:txBody>
                    <a:bodyPr/>
                    <a:lstStyle/>
                    <a:p>
                      <a:pPr algn="l"/>
                      <a:r>
                        <a:rPr sz="1200">
                          <a:solidFill>
                            <a:srgbClr val="000000"/>
                          </a:solidFill>
                          <a:latin typeface="calibri"/>
                        </a:rPr>
                        <a:t>BUP mottagning</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6"/>
                  </a:ext>
                </a:extLst>
              </a:tr>
              <a:tr h="0">
                <a:tc>
                  <a:txBody>
                    <a:bodyPr/>
                    <a:lstStyle/>
                    <a:p>
                      <a:pPr algn="l"/>
                      <a:r>
                        <a:rPr sz="1200">
                          <a:solidFill>
                            <a:srgbClr val="000000"/>
                          </a:solidFill>
                          <a:latin typeface="calibri"/>
                        </a:rPr>
                        <a:t>Dagrehab</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7"/>
                  </a:ext>
                </a:extLst>
              </a:tr>
              <a:tr h="0">
                <a:tc>
                  <a:txBody>
                    <a:bodyPr/>
                    <a:lstStyle/>
                    <a:p>
                      <a:pPr algn="l"/>
                      <a:r>
                        <a:rPr sz="1200">
                          <a:solidFill>
                            <a:srgbClr val="000000"/>
                          </a:solidFill>
                          <a:latin typeface="calibri"/>
                        </a:rPr>
                        <a:t>Hörselrehab</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8"/>
                  </a:ext>
                </a:extLst>
              </a:tr>
              <a:tr h="0">
                <a:tc>
                  <a:txBody>
                    <a:bodyPr/>
                    <a:lstStyle/>
                    <a:p>
                      <a:pPr algn="l"/>
                      <a:r>
                        <a:rPr sz="1200">
                          <a:solidFill>
                            <a:srgbClr val="000000"/>
                          </a:solidFill>
                          <a:latin typeface="calibri"/>
                        </a:rPr>
                        <a:t>IVA</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9"/>
                  </a:ext>
                </a:extLst>
              </a:tr>
              <a:tr h="0">
                <a:tc>
                  <a:txBody>
                    <a:bodyPr/>
                    <a:lstStyle/>
                    <a:p>
                      <a:pPr algn="l"/>
                      <a:r>
                        <a:rPr sz="1200">
                          <a:solidFill>
                            <a:srgbClr val="000000"/>
                          </a:solidFill>
                          <a:latin typeface="calibri"/>
                        </a:rPr>
                        <a:t>Kir/ort klin mottagning</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1</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6,2</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10"/>
                  </a:ext>
                </a:extLst>
              </a:tr>
            </a:tbl>
          </a:graphicData>
        </a:graphic>
      </p:graphicFrame>
      <p:sp>
        <p:nvSpPr>
          <p:cNvPr id="4" name="New shape"/>
          <p:cNvSpPr/>
          <p:nvPr/>
        </p:nvSpPr>
        <p:spPr>
          <a:xfrm>
            <a:off x="4673600" y="4312920"/>
            <a:ext cx="254000" cy="0"/>
          </a:xfrm>
          <a:prstGeom prst="straightConnector1">
            <a:avLst/>
          </a:prstGeom>
          <a:ln>
            <a:solidFill>
              <a:srgbClr val="00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5" name="New shape"/>
          <p:cNvSpPr/>
          <p:nvPr/>
        </p:nvSpPr>
        <p:spPr>
          <a:xfrm>
            <a:off x="5105400" y="1168400"/>
            <a:ext cx="3333750" cy="2857500"/>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711200" y="711200"/>
            <a:ext cx="7737052" cy="3203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rIns="0" rtlCol="0" anchor="ctr">
            <a:spAutoFit/>
          </a:bodyPr>
          <a:lstStyle/>
          <a:p>
            <a:pPr algn="l"/>
            <a:r>
              <a:rPr sz="1500">
                <a:solidFill>
                  <a:srgbClr val="000000"/>
                </a:solidFill>
                <a:latin typeface="calibri"/>
              </a:rPr>
              <a:t>Vilken termin går du?</a:t>
            </a:r>
          </a:p>
        </p:txBody>
      </p:sp>
      <p:sp>
        <p:nvSpPr>
          <p:cNvPr id="3" name="New shape"/>
          <p:cNvSpPr/>
          <p:nvPr/>
        </p:nvSpPr>
        <p:spPr>
          <a:xfrm>
            <a:off x="711200" y="1168400"/>
            <a:ext cx="254000" cy="0"/>
          </a:xfrm>
          <a:prstGeom prst="straightConnector1">
            <a:avLst/>
          </a:prstGeom>
          <a:ln>
            <a:solidFill>
              <a:srgbClr val="00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graphicFrame>
        <p:nvGraphicFramePr>
          <p:cNvPr id="4" name="New Table"/>
          <p:cNvGraphicFramePr>
            <a:graphicFrameLocks noGrp="1"/>
          </p:cNvGraphicFramePr>
          <p:nvPr/>
        </p:nvGraphicFramePr>
        <p:xfrm>
          <a:off x="711200" y="1295400"/>
          <a:ext cx="4216400" cy="1097280"/>
        </p:xfrm>
        <a:graphic>
          <a:graphicData uri="http://schemas.openxmlformats.org/drawingml/2006/table">
            <a:tbl>
              <a:tblPr bandRow="1">
                <a:tableStyleId>{5C22544A-7EE6-4342-B048-85BDC9FD1C3A}</a:tableStyleId>
              </a:tblPr>
              <a:tblGrid>
                <a:gridCol w="1957480">
                  <a:extLst>
                    <a:ext uri="{9D8B030D-6E8A-4147-A177-3AD203B41FA5}">
                      <a16:colId xmlns:a16="http://schemas.microsoft.com/office/drawing/2014/main" val="20000"/>
                    </a:ext>
                  </a:extLst>
                </a:gridCol>
                <a:gridCol w="1198958">
                  <a:extLst>
                    <a:ext uri="{9D8B030D-6E8A-4147-A177-3AD203B41FA5}">
                      <a16:colId xmlns:a16="http://schemas.microsoft.com/office/drawing/2014/main" val="20001"/>
                    </a:ext>
                  </a:extLst>
                </a:gridCol>
                <a:gridCol w="1059962">
                  <a:extLst>
                    <a:ext uri="{9D8B030D-6E8A-4147-A177-3AD203B41FA5}">
                      <a16:colId xmlns:a16="http://schemas.microsoft.com/office/drawing/2014/main" val="20002"/>
                    </a:ext>
                  </a:extLst>
                </a:gridCol>
              </a:tblGrid>
              <a:tr h="0">
                <a:tc>
                  <a:txBody>
                    <a:bodyPr/>
                    <a:lstStyle/>
                    <a:p>
                      <a:pPr algn="l"/>
                      <a:r>
                        <a:rPr sz="1200">
                          <a:solidFill>
                            <a:srgbClr val="000000"/>
                          </a:solidFill>
                          <a:latin typeface="calibri"/>
                        </a:rPr>
                        <a:t>Namn</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Antal</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0">
                <a:tc>
                  <a:txBody>
                    <a:bodyPr/>
                    <a:lstStyle/>
                    <a:p>
                      <a:pPr algn="l"/>
                      <a:r>
                        <a:rPr sz="1200">
                          <a:solidFill>
                            <a:srgbClr val="000000"/>
                          </a:solidFill>
                          <a:latin typeface="calibri"/>
                        </a:rPr>
                        <a:t>Termin 11</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1"/>
                  </a:ext>
                </a:extLst>
              </a:tr>
              <a:tr h="0">
                <a:tc>
                  <a:txBody>
                    <a:bodyPr/>
                    <a:lstStyle/>
                    <a:p>
                      <a:pPr algn="l"/>
                      <a:r>
                        <a:rPr sz="1200">
                          <a:solidFill>
                            <a:srgbClr val="000000"/>
                          </a:solidFill>
                          <a:latin typeface="calibri"/>
                        </a:rPr>
                        <a:t>Termin 12</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0">
                <a:tc>
                  <a:txBody>
                    <a:bodyPr/>
                    <a:lstStyle/>
                    <a:p>
                      <a:pPr algn="r"/>
                      <a:r>
                        <a:rPr sz="1200" b="1">
                          <a:solidFill>
                            <a:srgbClr val="000000"/>
                          </a:solidFill>
                          <a:latin typeface="calibri"/>
                        </a:rPr>
                        <a:t>Total</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b="1">
                          <a:solidFill>
                            <a:srgbClr val="000000"/>
                          </a:solidFill>
                          <a:latin typeface="calibri"/>
                        </a:rPr>
                        <a:t>230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b="1">
                          <a:solidFill>
                            <a:srgbClr val="000000"/>
                          </a:solidFill>
                          <a:latin typeface="calibri"/>
                        </a:rPr>
                        <a:t>100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3"/>
                  </a:ext>
                </a:extLst>
              </a:tr>
            </a:tbl>
          </a:graphicData>
        </a:graphic>
      </p:graphicFrame>
      <p:graphicFrame>
        <p:nvGraphicFramePr>
          <p:cNvPr id="5" name="New Table"/>
          <p:cNvGraphicFramePr>
            <a:graphicFrameLocks noGrp="1"/>
          </p:cNvGraphicFramePr>
          <p:nvPr/>
        </p:nvGraphicFramePr>
        <p:xfrm>
          <a:off x="711200" y="2527300"/>
          <a:ext cx="4216400" cy="548640"/>
        </p:xfrm>
        <a:graphic>
          <a:graphicData uri="http://schemas.openxmlformats.org/drawingml/2006/table">
            <a:tbl>
              <a:tblPr bandRow="1">
                <a:tableStyleId>{5C22544A-7EE6-4342-B048-85BDC9FD1C3A}</a:tableStyleId>
              </a:tblPr>
              <a:tblGrid>
                <a:gridCol w="4216400">
                  <a:extLst>
                    <a:ext uri="{9D8B030D-6E8A-4147-A177-3AD203B41FA5}">
                      <a16:colId xmlns:a16="http://schemas.microsoft.com/office/drawing/2014/main" val="20000"/>
                    </a:ext>
                  </a:extLst>
                </a:gridCol>
              </a:tblGrid>
              <a:tr h="0">
                <a:tc>
                  <a:txBody>
                    <a:bodyPr/>
                    <a:lstStyle/>
                    <a:p>
                      <a:pPr algn="l"/>
                      <a:r>
                        <a:rPr sz="1200">
                          <a:solidFill>
                            <a:srgbClr val="000000"/>
                          </a:solidFill>
                          <a:latin typeface="calibri"/>
                        </a:rPr>
                        <a:t>Svarsfrekvens</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0">
                <a:tc>
                  <a:txBody>
                    <a:bodyPr/>
                    <a:lstStyle/>
                    <a:p>
                      <a:pPr algn="l"/>
                      <a:r>
                        <a:rPr sz="1200">
                          <a:solidFill>
                            <a:srgbClr val="000000"/>
                          </a:solidFill>
                          <a:latin typeface="calibri"/>
                        </a:rPr>
                        <a:t>99,6% (230/231)</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1"/>
                  </a:ext>
                </a:extLst>
              </a:tr>
            </a:tbl>
          </a:graphicData>
        </a:graphic>
      </p:graphicFrame>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711200" y="711200"/>
            <a:ext cx="7737052" cy="3203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rIns="0" rtlCol="0" anchor="ctr">
            <a:spAutoFit/>
          </a:bodyPr>
          <a:lstStyle/>
          <a:p>
            <a:pPr algn="l"/>
            <a:r>
              <a:rPr sz="1500">
                <a:solidFill>
                  <a:srgbClr val="000000"/>
                </a:solidFill>
                <a:latin typeface="calibri"/>
              </a:rPr>
              <a:t>Har din handledning präglats av en särskild modell?</a:t>
            </a:r>
          </a:p>
        </p:txBody>
      </p:sp>
      <p:graphicFrame>
        <p:nvGraphicFramePr>
          <p:cNvPr id="3" name="New Table"/>
          <p:cNvGraphicFramePr>
            <a:graphicFrameLocks noGrp="1"/>
          </p:cNvGraphicFramePr>
          <p:nvPr/>
        </p:nvGraphicFramePr>
        <p:xfrm>
          <a:off x="711200" y="1168400"/>
          <a:ext cx="4216400" cy="1645920"/>
        </p:xfrm>
        <a:graphic>
          <a:graphicData uri="http://schemas.openxmlformats.org/drawingml/2006/table">
            <a:tbl>
              <a:tblPr bandRow="1">
                <a:tableStyleId>{5C22544A-7EE6-4342-B048-85BDC9FD1C3A}</a:tableStyleId>
              </a:tblPr>
              <a:tblGrid>
                <a:gridCol w="2387620">
                  <a:extLst>
                    <a:ext uri="{9D8B030D-6E8A-4147-A177-3AD203B41FA5}">
                      <a16:colId xmlns:a16="http://schemas.microsoft.com/office/drawing/2014/main" val="20000"/>
                    </a:ext>
                  </a:extLst>
                </a:gridCol>
                <a:gridCol w="892225">
                  <a:extLst>
                    <a:ext uri="{9D8B030D-6E8A-4147-A177-3AD203B41FA5}">
                      <a16:colId xmlns:a16="http://schemas.microsoft.com/office/drawing/2014/main" val="20001"/>
                    </a:ext>
                  </a:extLst>
                </a:gridCol>
                <a:gridCol w="936555">
                  <a:extLst>
                    <a:ext uri="{9D8B030D-6E8A-4147-A177-3AD203B41FA5}">
                      <a16:colId xmlns:a16="http://schemas.microsoft.com/office/drawing/2014/main" val="20002"/>
                    </a:ext>
                  </a:extLst>
                </a:gridCol>
              </a:tblGrid>
              <a:tr h="0">
                <a:tc>
                  <a:txBody>
                    <a:bodyPr/>
                    <a:lstStyle/>
                    <a:p>
                      <a:pPr algn="l"/>
                      <a:r>
                        <a:rPr sz="1200">
                          <a:solidFill>
                            <a:srgbClr val="000000"/>
                          </a:solidFill>
                          <a:latin typeface="calibri"/>
                        </a:rPr>
                        <a:t>Namn</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Antal</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0">
                <a:tc>
                  <a:txBody>
                    <a:bodyPr/>
                    <a:lstStyle/>
                    <a:p>
                      <a:pPr algn="l"/>
                      <a:r>
                        <a:rPr sz="1200">
                          <a:solidFill>
                            <a:srgbClr val="000000"/>
                          </a:solidFill>
                          <a:latin typeface="calibri"/>
                        </a:rPr>
                        <a:t>Ja, mästare-lärling</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64</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27,8</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1"/>
                  </a:ext>
                </a:extLst>
              </a:tr>
              <a:tr h="0">
                <a:tc>
                  <a:txBody>
                    <a:bodyPr/>
                    <a:lstStyle/>
                    <a:p>
                      <a:pPr algn="l"/>
                      <a:r>
                        <a:rPr sz="1200">
                          <a:solidFill>
                            <a:srgbClr val="000000"/>
                          </a:solidFill>
                          <a:latin typeface="calibri"/>
                        </a:rPr>
                        <a:t>Ja, peer-learning</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98</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42,6</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0">
                <a:tc>
                  <a:txBody>
                    <a:bodyPr/>
                    <a:lstStyle/>
                    <a:p>
                      <a:pPr algn="l"/>
                      <a:r>
                        <a:rPr sz="1200">
                          <a:solidFill>
                            <a:srgbClr val="000000"/>
                          </a:solidFill>
                          <a:latin typeface="calibri"/>
                        </a:rPr>
                        <a:t>Nej</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42</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18,3</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3"/>
                  </a:ext>
                </a:extLst>
              </a:tr>
              <a:tr h="0">
                <a:tc>
                  <a:txBody>
                    <a:bodyPr/>
                    <a:lstStyle/>
                    <a:p>
                      <a:pPr algn="l"/>
                      <a:r>
                        <a:rPr sz="1200">
                          <a:solidFill>
                            <a:srgbClr val="000000"/>
                          </a:solidFill>
                          <a:latin typeface="calibri"/>
                        </a:rPr>
                        <a:t>Vet ej</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46</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20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r h="0">
                <a:tc>
                  <a:txBody>
                    <a:bodyPr/>
                    <a:lstStyle/>
                    <a:p>
                      <a:pPr algn="r"/>
                      <a:r>
                        <a:rPr sz="1200" b="1">
                          <a:solidFill>
                            <a:srgbClr val="000000"/>
                          </a:solidFill>
                          <a:latin typeface="calibri"/>
                        </a:rPr>
                        <a:t>Total</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b="1">
                          <a:solidFill>
                            <a:srgbClr val="000000"/>
                          </a:solidFill>
                          <a:latin typeface="calibri"/>
                        </a:rPr>
                        <a:t>250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b="1">
                          <a:solidFill>
                            <a:srgbClr val="000000"/>
                          </a:solidFill>
                          <a:latin typeface="calibri"/>
                        </a:rPr>
                        <a:t>108,7</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5"/>
                  </a:ext>
                </a:extLst>
              </a:tr>
            </a:tbl>
          </a:graphicData>
        </a:graphic>
      </p:graphicFrame>
      <p:graphicFrame>
        <p:nvGraphicFramePr>
          <p:cNvPr id="4" name="New Table"/>
          <p:cNvGraphicFramePr>
            <a:graphicFrameLocks noGrp="1"/>
          </p:cNvGraphicFramePr>
          <p:nvPr/>
        </p:nvGraphicFramePr>
        <p:xfrm>
          <a:off x="711200" y="2946400"/>
          <a:ext cx="4216400" cy="548640"/>
        </p:xfrm>
        <a:graphic>
          <a:graphicData uri="http://schemas.openxmlformats.org/drawingml/2006/table">
            <a:tbl>
              <a:tblPr bandRow="1">
                <a:tableStyleId>{5C22544A-7EE6-4342-B048-85BDC9FD1C3A}</a:tableStyleId>
              </a:tblPr>
              <a:tblGrid>
                <a:gridCol w="4216400">
                  <a:extLst>
                    <a:ext uri="{9D8B030D-6E8A-4147-A177-3AD203B41FA5}">
                      <a16:colId xmlns:a16="http://schemas.microsoft.com/office/drawing/2014/main" val="20000"/>
                    </a:ext>
                  </a:extLst>
                </a:gridCol>
              </a:tblGrid>
              <a:tr h="0">
                <a:tc>
                  <a:txBody>
                    <a:bodyPr/>
                    <a:lstStyle/>
                    <a:p>
                      <a:pPr algn="l"/>
                      <a:r>
                        <a:rPr sz="1200">
                          <a:solidFill>
                            <a:srgbClr val="000000"/>
                          </a:solidFill>
                          <a:latin typeface="calibri"/>
                        </a:rPr>
                        <a:t>Svarsfrekvens</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0">
                <a:tc>
                  <a:txBody>
                    <a:bodyPr/>
                    <a:lstStyle/>
                    <a:p>
                      <a:pPr algn="l"/>
                      <a:r>
                        <a:rPr sz="1200">
                          <a:solidFill>
                            <a:srgbClr val="000000"/>
                          </a:solidFill>
                          <a:latin typeface="calibri"/>
                        </a:rPr>
                        <a:t>99,6% (230/231)</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1"/>
                  </a:ext>
                </a:extLst>
              </a:tr>
            </a:tbl>
          </a:graphicData>
        </a:graphic>
      </p:graphicFrame>
      <p:sp>
        <p:nvSpPr>
          <p:cNvPr id="5" name="New shape"/>
          <p:cNvSpPr/>
          <p:nvPr/>
        </p:nvSpPr>
        <p:spPr>
          <a:xfrm>
            <a:off x="5105400" y="1168400"/>
            <a:ext cx="3333750" cy="2857500"/>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711200" y="711200"/>
            <a:ext cx="7737052" cy="146450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rIns="0" rtlCol="0" anchor="ctr">
            <a:spAutoFit/>
          </a:bodyPr>
          <a:lstStyle/>
          <a:p>
            <a:pPr>
              <a:spcBef>
                <a:spcPct val="43750"/>
              </a:spcBef>
              <a:spcAft>
                <a:spcPct val="43750"/>
              </a:spcAft>
            </a:pPr>
            <a:r>
              <a:rPr sz="1500" b="1">
                <a:solidFill>
                  <a:srgbClr val="000000"/>
                </a:solidFill>
                <a:latin typeface="calibri"/>
              </a:rPr>
              <a:t>Sammanfattning av resultat</a:t>
            </a:r>
            <a:br>
              <a:rPr sz="1500" b="1">
                <a:solidFill>
                  <a:srgbClr val="000000"/>
                </a:solidFill>
                <a:latin typeface="calibri"/>
              </a:rPr>
            </a:br>
            <a:r>
              <a:rPr sz="1500">
                <a:solidFill>
                  <a:srgbClr val="000000"/>
                </a:solidFill>
                <a:latin typeface="calibri"/>
              </a:rPr>
              <a:t>Enkätresultaten visar att den vanligaste handledningsmodellen bland respondenterna är "peer-learning" med 42,6%, följt av "mästare-lärling" med 27,8%. En mindre andel, 18,3%, upplever att deras handledning inte präglats av en särskild modell, medan 20% är osäkra och svarar "Vet ej". Detta indikerar att majoriteten av respondenterna identifierar en specifik modell i sin handledning, med peer-learning som den mest framträdande.</a:t>
            </a:r>
          </a:p>
        </p:txBody>
      </p:sp>
    </p:spTree>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711200" y="711200"/>
            <a:ext cx="7737052" cy="3203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rIns="0" rtlCol="0" anchor="ctr">
            <a:spAutoFit/>
          </a:bodyPr>
          <a:lstStyle/>
          <a:p>
            <a:pPr algn="l"/>
            <a:r>
              <a:rPr sz="1500">
                <a:solidFill>
                  <a:srgbClr val="000000"/>
                </a:solidFill>
                <a:latin typeface="calibri"/>
              </a:rPr>
              <a:t>Har du haft andra undervisningsmoment under din VFU/APL/praktik?</a:t>
            </a:r>
          </a:p>
        </p:txBody>
      </p:sp>
      <p:graphicFrame>
        <p:nvGraphicFramePr>
          <p:cNvPr id="3" name="New Table"/>
          <p:cNvGraphicFramePr>
            <a:graphicFrameLocks noGrp="1"/>
          </p:cNvGraphicFramePr>
          <p:nvPr/>
        </p:nvGraphicFramePr>
        <p:xfrm>
          <a:off x="711200" y="1168400"/>
          <a:ext cx="4216400" cy="2286000"/>
        </p:xfrm>
        <a:graphic>
          <a:graphicData uri="http://schemas.openxmlformats.org/drawingml/2006/table">
            <a:tbl>
              <a:tblPr bandRow="1">
                <a:tableStyleId>{5C22544A-7EE6-4342-B048-85BDC9FD1C3A}</a:tableStyleId>
              </a:tblPr>
              <a:tblGrid>
                <a:gridCol w="2529840">
                  <a:extLst>
                    <a:ext uri="{9D8B030D-6E8A-4147-A177-3AD203B41FA5}">
                      <a16:colId xmlns:a16="http://schemas.microsoft.com/office/drawing/2014/main" val="20000"/>
                    </a:ext>
                  </a:extLst>
                </a:gridCol>
                <a:gridCol w="890129">
                  <a:extLst>
                    <a:ext uri="{9D8B030D-6E8A-4147-A177-3AD203B41FA5}">
                      <a16:colId xmlns:a16="http://schemas.microsoft.com/office/drawing/2014/main" val="20001"/>
                    </a:ext>
                  </a:extLst>
                </a:gridCol>
                <a:gridCol w="796431">
                  <a:extLst>
                    <a:ext uri="{9D8B030D-6E8A-4147-A177-3AD203B41FA5}">
                      <a16:colId xmlns:a16="http://schemas.microsoft.com/office/drawing/2014/main" val="20002"/>
                    </a:ext>
                  </a:extLst>
                </a:gridCol>
              </a:tblGrid>
              <a:tr h="0">
                <a:tc>
                  <a:txBody>
                    <a:bodyPr/>
                    <a:lstStyle/>
                    <a:p>
                      <a:pPr algn="l"/>
                      <a:r>
                        <a:rPr sz="1200">
                          <a:solidFill>
                            <a:srgbClr val="000000"/>
                          </a:solidFill>
                          <a:latin typeface="calibri"/>
                        </a:rPr>
                        <a:t>Namn</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Antal</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0">
                <a:tc>
                  <a:txBody>
                    <a:bodyPr/>
                    <a:lstStyle/>
                    <a:p>
                      <a:pPr algn="l"/>
                      <a:r>
                        <a:rPr sz="1200">
                          <a:solidFill>
                            <a:srgbClr val="000000"/>
                          </a:solidFill>
                          <a:latin typeface="calibri"/>
                        </a:rPr>
                        <a:t>Arbetsmoment tillsammans med student från annat utbildningsprogram (interprofessionellt lärande)</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25</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15,6</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1"/>
                  </a:ext>
                </a:extLst>
              </a:tr>
              <a:tr h="0">
                <a:tc>
                  <a:txBody>
                    <a:bodyPr/>
                    <a:lstStyle/>
                    <a:p>
                      <a:pPr algn="l"/>
                      <a:r>
                        <a:rPr sz="1200">
                          <a:solidFill>
                            <a:srgbClr val="000000"/>
                          </a:solidFill>
                          <a:latin typeface="calibri"/>
                        </a:rPr>
                        <a:t>Auskultationer</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78</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48,8</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0">
                <a:tc>
                  <a:txBody>
                    <a:bodyPr/>
                    <a:lstStyle/>
                    <a:p>
                      <a:pPr algn="l"/>
                      <a:r>
                        <a:rPr sz="1200">
                          <a:solidFill>
                            <a:srgbClr val="000000"/>
                          </a:solidFill>
                          <a:latin typeface="calibri"/>
                        </a:rPr>
                        <a:t>Gruppundervisning</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67</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41,9</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3"/>
                  </a:ext>
                </a:extLst>
              </a:tr>
              <a:tr h="0">
                <a:tc>
                  <a:txBody>
                    <a:bodyPr/>
                    <a:lstStyle/>
                    <a:p>
                      <a:pPr algn="l"/>
                      <a:r>
                        <a:rPr sz="1200">
                          <a:solidFill>
                            <a:srgbClr val="000000"/>
                          </a:solidFill>
                          <a:latin typeface="calibri"/>
                        </a:rPr>
                        <a:t>Problembaserat lärande</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44</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27,5</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r h="0">
                <a:tc>
                  <a:txBody>
                    <a:bodyPr/>
                    <a:lstStyle/>
                    <a:p>
                      <a:pPr algn="l"/>
                      <a:r>
                        <a:rPr sz="1200">
                          <a:solidFill>
                            <a:srgbClr val="000000"/>
                          </a:solidFill>
                          <a:latin typeface="calibri"/>
                        </a:rPr>
                        <a:t>Studenttät sal</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34</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21,2</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5"/>
                  </a:ext>
                </a:extLst>
              </a:tr>
              <a:tr h="0">
                <a:tc>
                  <a:txBody>
                    <a:bodyPr/>
                    <a:lstStyle/>
                    <a:p>
                      <a:pPr algn="r"/>
                      <a:r>
                        <a:rPr sz="1200" b="1">
                          <a:solidFill>
                            <a:srgbClr val="000000"/>
                          </a:solidFill>
                          <a:latin typeface="calibri"/>
                        </a:rPr>
                        <a:t>Total</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b="1">
                          <a:solidFill>
                            <a:srgbClr val="000000"/>
                          </a:solidFill>
                          <a:latin typeface="calibri"/>
                        </a:rPr>
                        <a:t>248</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b="1">
                          <a:solidFill>
                            <a:srgbClr val="000000"/>
                          </a:solidFill>
                          <a:latin typeface="calibri"/>
                        </a:rPr>
                        <a:t>155</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6"/>
                  </a:ext>
                </a:extLst>
              </a:tr>
            </a:tbl>
          </a:graphicData>
        </a:graphic>
      </p:graphicFrame>
      <p:graphicFrame>
        <p:nvGraphicFramePr>
          <p:cNvPr id="4" name="New Table"/>
          <p:cNvGraphicFramePr>
            <a:graphicFrameLocks noGrp="1"/>
          </p:cNvGraphicFramePr>
          <p:nvPr/>
        </p:nvGraphicFramePr>
        <p:xfrm>
          <a:off x="711200" y="3771900"/>
          <a:ext cx="4216400" cy="548640"/>
        </p:xfrm>
        <a:graphic>
          <a:graphicData uri="http://schemas.openxmlformats.org/drawingml/2006/table">
            <a:tbl>
              <a:tblPr bandRow="1">
                <a:tableStyleId>{5C22544A-7EE6-4342-B048-85BDC9FD1C3A}</a:tableStyleId>
              </a:tblPr>
              <a:tblGrid>
                <a:gridCol w="4216400">
                  <a:extLst>
                    <a:ext uri="{9D8B030D-6E8A-4147-A177-3AD203B41FA5}">
                      <a16:colId xmlns:a16="http://schemas.microsoft.com/office/drawing/2014/main" val="20000"/>
                    </a:ext>
                  </a:extLst>
                </a:gridCol>
              </a:tblGrid>
              <a:tr h="0">
                <a:tc>
                  <a:txBody>
                    <a:bodyPr/>
                    <a:lstStyle/>
                    <a:p>
                      <a:pPr algn="l"/>
                      <a:r>
                        <a:rPr sz="1200">
                          <a:solidFill>
                            <a:srgbClr val="000000"/>
                          </a:solidFill>
                          <a:latin typeface="calibri"/>
                        </a:rPr>
                        <a:t>Svarsfrekvens</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0">
                <a:tc>
                  <a:txBody>
                    <a:bodyPr/>
                    <a:lstStyle/>
                    <a:p>
                      <a:pPr algn="l"/>
                      <a:r>
                        <a:rPr sz="1200">
                          <a:solidFill>
                            <a:srgbClr val="000000"/>
                          </a:solidFill>
                          <a:latin typeface="calibri"/>
                        </a:rPr>
                        <a:t>69,3% (160/231)</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1"/>
                  </a:ext>
                </a:extLst>
              </a:tr>
            </a:tbl>
          </a:graphicData>
        </a:graphic>
      </p:graphicFrame>
      <p:sp>
        <p:nvSpPr>
          <p:cNvPr id="5" name="New shape"/>
          <p:cNvSpPr/>
          <p:nvPr/>
        </p:nvSpPr>
        <p:spPr>
          <a:xfrm>
            <a:off x="5105400" y="1168400"/>
            <a:ext cx="3333750" cy="2857500"/>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711200" y="711200"/>
            <a:ext cx="7737052" cy="192216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rIns="0" rtlCol="0" anchor="ctr">
            <a:spAutoFit/>
          </a:bodyPr>
          <a:lstStyle/>
          <a:p>
            <a:pPr>
              <a:spcBef>
                <a:spcPct val="43750"/>
              </a:spcBef>
              <a:spcAft>
                <a:spcPct val="43750"/>
              </a:spcAft>
            </a:pPr>
            <a:r>
              <a:rPr sz="1500" b="1">
                <a:solidFill>
                  <a:srgbClr val="000000"/>
                </a:solidFill>
                <a:latin typeface="calibri"/>
              </a:rPr>
              <a:t>Sammanfattning av resultat</a:t>
            </a:r>
            <a:br>
              <a:rPr sz="1500" b="1">
                <a:solidFill>
                  <a:srgbClr val="000000"/>
                </a:solidFill>
                <a:latin typeface="calibri"/>
              </a:rPr>
            </a:br>
            <a:r>
              <a:rPr sz="1500">
                <a:solidFill>
                  <a:srgbClr val="000000"/>
                </a:solidFill>
                <a:latin typeface="calibri"/>
              </a:rPr>
              <a:t>Enkätresultaten visar att den vanligaste formen av undervisningsmoment under VFU/APL/praktik är "Auskultationer" med 48,8% av respondenterna som upplevt detta. Det näst mest förekommande alternativet är "Gruppundervisning" med 41,9%. "Problembaserat lärande" och "Studenttät sal" har också varit del av undervisningsmomenten för en del studenter, med 27,5% respektive 21,2%. Det minst förekommande undervisningsmomentet är "Arbetsmoment tillsammans med student från annat utbildningsprogram (interprofessionellt lärande)" som endast 15,6% av respondenterna har erfarenhet av.</a:t>
            </a:r>
          </a:p>
        </p:txBody>
      </p:sp>
    </p:spTree>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711200" y="711200"/>
            <a:ext cx="7737052" cy="3203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rIns="0" rtlCol="0" anchor="ctr">
            <a:spAutoFit/>
          </a:bodyPr>
          <a:lstStyle/>
          <a:p>
            <a:pPr algn="l"/>
            <a:r>
              <a:rPr sz="1500">
                <a:solidFill>
                  <a:srgbClr val="000000"/>
                </a:solidFill>
                <a:latin typeface="calibri"/>
              </a:rPr>
              <a:t>Hur nöjd är du?</a:t>
            </a:r>
          </a:p>
        </p:txBody>
      </p:sp>
      <p:sp>
        <p:nvSpPr>
          <p:cNvPr id="3" name="New shape"/>
          <p:cNvSpPr/>
          <p:nvPr/>
        </p:nvSpPr>
        <p:spPr>
          <a:xfrm>
            <a:off x="711200" y="1168400"/>
            <a:ext cx="7737052" cy="3203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rIns="0" rtlCol="0" anchor="ctr">
            <a:spAutoFit/>
          </a:bodyPr>
          <a:lstStyle/>
          <a:p>
            <a:pPr algn="l"/>
            <a:r>
              <a:rPr sz="1500">
                <a:solidFill>
                  <a:srgbClr val="000000"/>
                </a:solidFill>
                <a:latin typeface="calibri"/>
              </a:rPr>
              <a:t>...den introduktion du fick vid arbetsplatsen?</a:t>
            </a:r>
          </a:p>
        </p:txBody>
      </p:sp>
      <p:graphicFrame>
        <p:nvGraphicFramePr>
          <p:cNvPr id="4" name="New Table"/>
          <p:cNvGraphicFramePr>
            <a:graphicFrameLocks noGrp="1"/>
          </p:cNvGraphicFramePr>
          <p:nvPr/>
        </p:nvGraphicFramePr>
        <p:xfrm>
          <a:off x="711200" y="1625600"/>
          <a:ext cx="4216400" cy="1920240"/>
        </p:xfrm>
        <a:graphic>
          <a:graphicData uri="http://schemas.openxmlformats.org/drawingml/2006/table">
            <a:tbl>
              <a:tblPr bandRow="1">
                <a:tableStyleId>{5C22544A-7EE6-4342-B048-85BDC9FD1C3A}</a:tableStyleId>
              </a:tblPr>
              <a:tblGrid>
                <a:gridCol w="2528287">
                  <a:extLst>
                    <a:ext uri="{9D8B030D-6E8A-4147-A177-3AD203B41FA5}">
                      <a16:colId xmlns:a16="http://schemas.microsoft.com/office/drawing/2014/main" val="20000"/>
                    </a:ext>
                  </a:extLst>
                </a:gridCol>
                <a:gridCol w="895993">
                  <a:extLst>
                    <a:ext uri="{9D8B030D-6E8A-4147-A177-3AD203B41FA5}">
                      <a16:colId xmlns:a16="http://schemas.microsoft.com/office/drawing/2014/main" val="20001"/>
                    </a:ext>
                  </a:extLst>
                </a:gridCol>
                <a:gridCol w="792120">
                  <a:extLst>
                    <a:ext uri="{9D8B030D-6E8A-4147-A177-3AD203B41FA5}">
                      <a16:colId xmlns:a16="http://schemas.microsoft.com/office/drawing/2014/main" val="20002"/>
                    </a:ext>
                  </a:extLst>
                </a:gridCol>
              </a:tblGrid>
              <a:tr h="0">
                <a:tc>
                  <a:txBody>
                    <a:bodyPr/>
                    <a:lstStyle/>
                    <a:p>
                      <a:pPr algn="l"/>
                      <a:r>
                        <a:rPr sz="1200">
                          <a:solidFill>
                            <a:srgbClr val="000000"/>
                          </a:solidFill>
                          <a:latin typeface="calibri"/>
                        </a:rPr>
                        <a:t>Namn</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Antal</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0">
                <a:tc>
                  <a:txBody>
                    <a:bodyPr/>
                    <a:lstStyle/>
                    <a:p>
                      <a:pPr algn="l"/>
                      <a:r>
                        <a:rPr sz="1200">
                          <a:solidFill>
                            <a:srgbClr val="000000"/>
                          </a:solidFill>
                          <a:latin typeface="calibri"/>
                        </a:rPr>
                        <a:t>1. Mycket missnöjd</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4</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1,7</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1"/>
                  </a:ext>
                </a:extLst>
              </a:tr>
              <a:tr h="0">
                <a:tc>
                  <a:txBody>
                    <a:bodyPr/>
                    <a:lstStyle/>
                    <a:p>
                      <a:pPr algn="l"/>
                      <a:r>
                        <a:rPr sz="1200">
                          <a:solidFill>
                            <a:srgbClr val="000000"/>
                          </a:solidFill>
                          <a:latin typeface="calibri"/>
                        </a:rPr>
                        <a:t>2</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3</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1,3</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0">
                <a:tc>
                  <a:txBody>
                    <a:bodyPr/>
                    <a:lstStyle/>
                    <a:p>
                      <a:pPr algn="l"/>
                      <a:r>
                        <a:rPr sz="1200">
                          <a:solidFill>
                            <a:srgbClr val="000000"/>
                          </a:solidFill>
                          <a:latin typeface="calibri"/>
                        </a:rPr>
                        <a:t>3</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11</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4,8</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3"/>
                  </a:ext>
                </a:extLst>
              </a:tr>
              <a:tr h="0">
                <a:tc>
                  <a:txBody>
                    <a:bodyPr/>
                    <a:lstStyle/>
                    <a:p>
                      <a:pPr algn="l"/>
                      <a:r>
                        <a:rPr sz="1200">
                          <a:solidFill>
                            <a:srgbClr val="000000"/>
                          </a:solidFill>
                          <a:latin typeface="calibri"/>
                        </a:rPr>
                        <a:t>4</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59</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25,7</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r h="0">
                <a:tc>
                  <a:txBody>
                    <a:bodyPr/>
                    <a:lstStyle/>
                    <a:p>
                      <a:pPr algn="l"/>
                      <a:r>
                        <a:rPr sz="1200">
                          <a:solidFill>
                            <a:srgbClr val="000000"/>
                          </a:solidFill>
                          <a:latin typeface="calibri"/>
                        </a:rPr>
                        <a:t>5. Mycket nöjd</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153</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66,5</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5"/>
                  </a:ext>
                </a:extLst>
              </a:tr>
              <a:tr h="0">
                <a:tc>
                  <a:txBody>
                    <a:bodyPr/>
                    <a:lstStyle/>
                    <a:p>
                      <a:pPr algn="r"/>
                      <a:r>
                        <a:rPr sz="1200" b="1">
                          <a:solidFill>
                            <a:srgbClr val="000000"/>
                          </a:solidFill>
                          <a:latin typeface="calibri"/>
                        </a:rPr>
                        <a:t>Total</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b="1">
                          <a:solidFill>
                            <a:srgbClr val="000000"/>
                          </a:solidFill>
                          <a:latin typeface="calibri"/>
                        </a:rPr>
                        <a:t>230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b="1">
                          <a:solidFill>
                            <a:srgbClr val="000000"/>
                          </a:solidFill>
                          <a:latin typeface="calibri"/>
                        </a:rPr>
                        <a:t>100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6"/>
                  </a:ext>
                </a:extLst>
              </a:tr>
            </a:tbl>
          </a:graphicData>
        </a:graphic>
      </p:graphicFrame>
      <p:graphicFrame>
        <p:nvGraphicFramePr>
          <p:cNvPr id="5" name="New Table"/>
          <p:cNvGraphicFramePr>
            <a:graphicFrameLocks noGrp="1"/>
          </p:cNvGraphicFramePr>
          <p:nvPr/>
        </p:nvGraphicFramePr>
        <p:xfrm>
          <a:off x="711200" y="3683000"/>
          <a:ext cx="4216400" cy="548640"/>
        </p:xfrm>
        <a:graphic>
          <a:graphicData uri="http://schemas.openxmlformats.org/drawingml/2006/table">
            <a:tbl>
              <a:tblPr bandRow="1">
                <a:tableStyleId>{5C22544A-7EE6-4342-B048-85BDC9FD1C3A}</a:tableStyleId>
              </a:tblPr>
              <a:tblGrid>
                <a:gridCol w="4216400">
                  <a:extLst>
                    <a:ext uri="{9D8B030D-6E8A-4147-A177-3AD203B41FA5}">
                      <a16:colId xmlns:a16="http://schemas.microsoft.com/office/drawing/2014/main" val="20000"/>
                    </a:ext>
                  </a:extLst>
                </a:gridCol>
              </a:tblGrid>
              <a:tr h="0">
                <a:tc>
                  <a:txBody>
                    <a:bodyPr/>
                    <a:lstStyle/>
                    <a:p>
                      <a:pPr algn="l"/>
                      <a:r>
                        <a:rPr sz="1200">
                          <a:solidFill>
                            <a:srgbClr val="000000"/>
                          </a:solidFill>
                          <a:latin typeface="calibri"/>
                        </a:rPr>
                        <a:t>Svarsfrekvens</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0">
                <a:tc>
                  <a:txBody>
                    <a:bodyPr/>
                    <a:lstStyle/>
                    <a:p>
                      <a:pPr algn="l"/>
                      <a:r>
                        <a:rPr sz="1200">
                          <a:solidFill>
                            <a:srgbClr val="000000"/>
                          </a:solidFill>
                          <a:latin typeface="calibri"/>
                        </a:rPr>
                        <a:t>99,6% (230/231)</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1"/>
                  </a:ext>
                </a:extLst>
              </a:tr>
            </a:tbl>
          </a:graphicData>
        </a:graphic>
      </p:graphicFrame>
    </p:spTree>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711200" y="711200"/>
            <a:ext cx="7737052" cy="3203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rIns="0" rtlCol="0" anchor="ctr">
            <a:spAutoFit/>
          </a:bodyPr>
          <a:lstStyle/>
          <a:p>
            <a:pPr algn="l"/>
            <a:r>
              <a:rPr sz="1500">
                <a:solidFill>
                  <a:srgbClr val="000000"/>
                </a:solidFill>
                <a:latin typeface="calibri"/>
              </a:rPr>
              <a:t>Hur nöjd är du?</a:t>
            </a:r>
          </a:p>
        </p:txBody>
      </p:sp>
      <p:sp>
        <p:nvSpPr>
          <p:cNvPr id="3" name="New shape"/>
          <p:cNvSpPr/>
          <p:nvPr/>
        </p:nvSpPr>
        <p:spPr>
          <a:xfrm>
            <a:off x="711200" y="1168400"/>
            <a:ext cx="7737052" cy="3203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rIns="0" rtlCol="0" anchor="ctr">
            <a:spAutoFit/>
          </a:bodyPr>
          <a:lstStyle/>
          <a:p>
            <a:pPr algn="l"/>
            <a:r>
              <a:rPr sz="1500">
                <a:solidFill>
                  <a:srgbClr val="000000"/>
                </a:solidFill>
                <a:latin typeface="calibri"/>
              </a:rPr>
              <a:t>...den handledning du fick?</a:t>
            </a:r>
          </a:p>
        </p:txBody>
      </p:sp>
      <p:graphicFrame>
        <p:nvGraphicFramePr>
          <p:cNvPr id="4" name="New Table"/>
          <p:cNvGraphicFramePr>
            <a:graphicFrameLocks noGrp="1"/>
          </p:cNvGraphicFramePr>
          <p:nvPr/>
        </p:nvGraphicFramePr>
        <p:xfrm>
          <a:off x="711200" y="1625600"/>
          <a:ext cx="4216400" cy="1920240"/>
        </p:xfrm>
        <a:graphic>
          <a:graphicData uri="http://schemas.openxmlformats.org/drawingml/2006/table">
            <a:tbl>
              <a:tblPr bandRow="1">
                <a:tableStyleId>{5C22544A-7EE6-4342-B048-85BDC9FD1C3A}</a:tableStyleId>
              </a:tblPr>
              <a:tblGrid>
                <a:gridCol w="2528287">
                  <a:extLst>
                    <a:ext uri="{9D8B030D-6E8A-4147-A177-3AD203B41FA5}">
                      <a16:colId xmlns:a16="http://schemas.microsoft.com/office/drawing/2014/main" val="20000"/>
                    </a:ext>
                  </a:extLst>
                </a:gridCol>
                <a:gridCol w="895993">
                  <a:extLst>
                    <a:ext uri="{9D8B030D-6E8A-4147-A177-3AD203B41FA5}">
                      <a16:colId xmlns:a16="http://schemas.microsoft.com/office/drawing/2014/main" val="20001"/>
                    </a:ext>
                  </a:extLst>
                </a:gridCol>
                <a:gridCol w="792120">
                  <a:extLst>
                    <a:ext uri="{9D8B030D-6E8A-4147-A177-3AD203B41FA5}">
                      <a16:colId xmlns:a16="http://schemas.microsoft.com/office/drawing/2014/main" val="20002"/>
                    </a:ext>
                  </a:extLst>
                </a:gridCol>
              </a:tblGrid>
              <a:tr h="0">
                <a:tc>
                  <a:txBody>
                    <a:bodyPr/>
                    <a:lstStyle/>
                    <a:p>
                      <a:pPr algn="l"/>
                      <a:r>
                        <a:rPr sz="1200">
                          <a:solidFill>
                            <a:srgbClr val="000000"/>
                          </a:solidFill>
                          <a:latin typeface="calibri"/>
                        </a:rPr>
                        <a:t>Namn</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Antal</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0">
                <a:tc>
                  <a:txBody>
                    <a:bodyPr/>
                    <a:lstStyle/>
                    <a:p>
                      <a:pPr algn="l"/>
                      <a:r>
                        <a:rPr sz="1200">
                          <a:solidFill>
                            <a:srgbClr val="000000"/>
                          </a:solidFill>
                          <a:latin typeface="calibri"/>
                        </a:rPr>
                        <a:t>1. Mycket missnöjd</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3</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1,3</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1"/>
                  </a:ext>
                </a:extLst>
              </a:tr>
              <a:tr h="0">
                <a:tc>
                  <a:txBody>
                    <a:bodyPr/>
                    <a:lstStyle/>
                    <a:p>
                      <a:pPr algn="l"/>
                      <a:r>
                        <a:rPr sz="1200">
                          <a:solidFill>
                            <a:srgbClr val="000000"/>
                          </a:solidFill>
                          <a:latin typeface="calibri"/>
                        </a:rPr>
                        <a:t>2</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5</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2,2</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0">
                <a:tc>
                  <a:txBody>
                    <a:bodyPr/>
                    <a:lstStyle/>
                    <a:p>
                      <a:pPr algn="l"/>
                      <a:r>
                        <a:rPr sz="1200">
                          <a:solidFill>
                            <a:srgbClr val="000000"/>
                          </a:solidFill>
                          <a:latin typeface="calibri"/>
                        </a:rPr>
                        <a:t>3</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15</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6,6</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3"/>
                  </a:ext>
                </a:extLst>
              </a:tr>
              <a:tr h="0">
                <a:tc>
                  <a:txBody>
                    <a:bodyPr/>
                    <a:lstStyle/>
                    <a:p>
                      <a:pPr algn="l"/>
                      <a:r>
                        <a:rPr sz="1200">
                          <a:solidFill>
                            <a:srgbClr val="000000"/>
                          </a:solidFill>
                          <a:latin typeface="calibri"/>
                        </a:rPr>
                        <a:t>4</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56</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24,6</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r h="0">
                <a:tc>
                  <a:txBody>
                    <a:bodyPr/>
                    <a:lstStyle/>
                    <a:p>
                      <a:pPr algn="l"/>
                      <a:r>
                        <a:rPr sz="1200">
                          <a:solidFill>
                            <a:srgbClr val="000000"/>
                          </a:solidFill>
                          <a:latin typeface="calibri"/>
                        </a:rPr>
                        <a:t>5. Mycket nöjd</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149</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65,4</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5"/>
                  </a:ext>
                </a:extLst>
              </a:tr>
              <a:tr h="0">
                <a:tc>
                  <a:txBody>
                    <a:bodyPr/>
                    <a:lstStyle/>
                    <a:p>
                      <a:pPr algn="r"/>
                      <a:r>
                        <a:rPr sz="1200" b="1">
                          <a:solidFill>
                            <a:srgbClr val="000000"/>
                          </a:solidFill>
                          <a:latin typeface="calibri"/>
                        </a:rPr>
                        <a:t>Total</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b="1">
                          <a:solidFill>
                            <a:srgbClr val="000000"/>
                          </a:solidFill>
                          <a:latin typeface="calibri"/>
                        </a:rPr>
                        <a:t>228</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b="1">
                          <a:solidFill>
                            <a:srgbClr val="000000"/>
                          </a:solidFill>
                          <a:latin typeface="calibri"/>
                        </a:rPr>
                        <a:t>100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6"/>
                  </a:ext>
                </a:extLst>
              </a:tr>
            </a:tbl>
          </a:graphicData>
        </a:graphic>
      </p:graphicFrame>
      <p:graphicFrame>
        <p:nvGraphicFramePr>
          <p:cNvPr id="5" name="New Table"/>
          <p:cNvGraphicFramePr>
            <a:graphicFrameLocks noGrp="1"/>
          </p:cNvGraphicFramePr>
          <p:nvPr/>
        </p:nvGraphicFramePr>
        <p:xfrm>
          <a:off x="711200" y="3683000"/>
          <a:ext cx="4216400" cy="548640"/>
        </p:xfrm>
        <a:graphic>
          <a:graphicData uri="http://schemas.openxmlformats.org/drawingml/2006/table">
            <a:tbl>
              <a:tblPr bandRow="1">
                <a:tableStyleId>{5C22544A-7EE6-4342-B048-85BDC9FD1C3A}</a:tableStyleId>
              </a:tblPr>
              <a:tblGrid>
                <a:gridCol w="4216400">
                  <a:extLst>
                    <a:ext uri="{9D8B030D-6E8A-4147-A177-3AD203B41FA5}">
                      <a16:colId xmlns:a16="http://schemas.microsoft.com/office/drawing/2014/main" val="20000"/>
                    </a:ext>
                  </a:extLst>
                </a:gridCol>
              </a:tblGrid>
              <a:tr h="0">
                <a:tc>
                  <a:txBody>
                    <a:bodyPr/>
                    <a:lstStyle/>
                    <a:p>
                      <a:pPr algn="l"/>
                      <a:r>
                        <a:rPr sz="1200">
                          <a:solidFill>
                            <a:srgbClr val="000000"/>
                          </a:solidFill>
                          <a:latin typeface="calibri"/>
                        </a:rPr>
                        <a:t>Svarsfrekvens</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0">
                <a:tc>
                  <a:txBody>
                    <a:bodyPr/>
                    <a:lstStyle/>
                    <a:p>
                      <a:pPr algn="l"/>
                      <a:r>
                        <a:rPr sz="1200">
                          <a:solidFill>
                            <a:srgbClr val="000000"/>
                          </a:solidFill>
                          <a:latin typeface="calibri"/>
                        </a:rPr>
                        <a:t>98,7% (228/231)</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1"/>
                  </a:ext>
                </a:extLst>
              </a:tr>
            </a:tbl>
          </a:graphicData>
        </a:graphic>
      </p:graphicFrame>
    </p:spTree>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711200" y="711200"/>
            <a:ext cx="7737052" cy="3203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rIns="0" rtlCol="0" anchor="ctr">
            <a:spAutoFit/>
          </a:bodyPr>
          <a:lstStyle/>
          <a:p>
            <a:pPr algn="l"/>
            <a:r>
              <a:rPr sz="1500">
                <a:solidFill>
                  <a:srgbClr val="000000"/>
                </a:solidFill>
                <a:latin typeface="calibri"/>
              </a:rPr>
              <a:t>Hur nöjd är du?</a:t>
            </a:r>
          </a:p>
        </p:txBody>
      </p:sp>
      <p:sp>
        <p:nvSpPr>
          <p:cNvPr id="3" name="New shape"/>
          <p:cNvSpPr/>
          <p:nvPr/>
        </p:nvSpPr>
        <p:spPr>
          <a:xfrm>
            <a:off x="711200" y="1168400"/>
            <a:ext cx="7737052" cy="5491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rIns="0" rtlCol="0" anchor="ctr">
            <a:spAutoFit/>
          </a:bodyPr>
          <a:lstStyle/>
          <a:p>
            <a:pPr algn="l"/>
            <a:r>
              <a:rPr sz="1500">
                <a:solidFill>
                  <a:srgbClr val="000000"/>
                </a:solidFill>
                <a:latin typeface="calibri"/>
              </a:rPr>
              <a:t>...möjligheterna att tillämpa dina teoretiska kunskaper under din VFU/APL/praktik kopplat till förväntade studieresultat?</a:t>
            </a:r>
          </a:p>
        </p:txBody>
      </p:sp>
      <p:graphicFrame>
        <p:nvGraphicFramePr>
          <p:cNvPr id="4" name="New Table"/>
          <p:cNvGraphicFramePr>
            <a:graphicFrameLocks noGrp="1"/>
          </p:cNvGraphicFramePr>
          <p:nvPr/>
        </p:nvGraphicFramePr>
        <p:xfrm>
          <a:off x="711200" y="1854200"/>
          <a:ext cx="4216400" cy="1920240"/>
        </p:xfrm>
        <a:graphic>
          <a:graphicData uri="http://schemas.openxmlformats.org/drawingml/2006/table">
            <a:tbl>
              <a:tblPr bandRow="1">
                <a:tableStyleId>{5C22544A-7EE6-4342-B048-85BDC9FD1C3A}</a:tableStyleId>
              </a:tblPr>
              <a:tblGrid>
                <a:gridCol w="2528287">
                  <a:extLst>
                    <a:ext uri="{9D8B030D-6E8A-4147-A177-3AD203B41FA5}">
                      <a16:colId xmlns:a16="http://schemas.microsoft.com/office/drawing/2014/main" val="20000"/>
                    </a:ext>
                  </a:extLst>
                </a:gridCol>
                <a:gridCol w="895993">
                  <a:extLst>
                    <a:ext uri="{9D8B030D-6E8A-4147-A177-3AD203B41FA5}">
                      <a16:colId xmlns:a16="http://schemas.microsoft.com/office/drawing/2014/main" val="20001"/>
                    </a:ext>
                  </a:extLst>
                </a:gridCol>
                <a:gridCol w="792120">
                  <a:extLst>
                    <a:ext uri="{9D8B030D-6E8A-4147-A177-3AD203B41FA5}">
                      <a16:colId xmlns:a16="http://schemas.microsoft.com/office/drawing/2014/main" val="20002"/>
                    </a:ext>
                  </a:extLst>
                </a:gridCol>
              </a:tblGrid>
              <a:tr h="0">
                <a:tc>
                  <a:txBody>
                    <a:bodyPr/>
                    <a:lstStyle/>
                    <a:p>
                      <a:pPr algn="l"/>
                      <a:r>
                        <a:rPr sz="1200">
                          <a:solidFill>
                            <a:srgbClr val="000000"/>
                          </a:solidFill>
                          <a:latin typeface="calibri"/>
                        </a:rPr>
                        <a:t>Namn</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Antal</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0">
                <a:tc>
                  <a:txBody>
                    <a:bodyPr/>
                    <a:lstStyle/>
                    <a:p>
                      <a:pPr algn="l"/>
                      <a:r>
                        <a:rPr sz="1200">
                          <a:solidFill>
                            <a:srgbClr val="000000"/>
                          </a:solidFill>
                          <a:latin typeface="calibri"/>
                        </a:rPr>
                        <a:t>1. Mycket missnöjd</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3</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1,3</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1"/>
                  </a:ext>
                </a:extLst>
              </a:tr>
              <a:tr h="0">
                <a:tc>
                  <a:txBody>
                    <a:bodyPr/>
                    <a:lstStyle/>
                    <a:p>
                      <a:pPr algn="l"/>
                      <a:r>
                        <a:rPr sz="1200">
                          <a:solidFill>
                            <a:srgbClr val="000000"/>
                          </a:solidFill>
                          <a:latin typeface="calibri"/>
                        </a:rPr>
                        <a:t>2</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1</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0,4</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0">
                <a:tc>
                  <a:txBody>
                    <a:bodyPr/>
                    <a:lstStyle/>
                    <a:p>
                      <a:pPr algn="l"/>
                      <a:r>
                        <a:rPr sz="1200">
                          <a:solidFill>
                            <a:srgbClr val="000000"/>
                          </a:solidFill>
                          <a:latin typeface="calibri"/>
                        </a:rPr>
                        <a:t>3</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6</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2,6</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3"/>
                  </a:ext>
                </a:extLst>
              </a:tr>
              <a:tr h="0">
                <a:tc>
                  <a:txBody>
                    <a:bodyPr/>
                    <a:lstStyle/>
                    <a:p>
                      <a:pPr algn="l"/>
                      <a:r>
                        <a:rPr sz="1200">
                          <a:solidFill>
                            <a:srgbClr val="000000"/>
                          </a:solidFill>
                          <a:latin typeface="calibri"/>
                        </a:rPr>
                        <a:t>4</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58</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25,3</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r h="0">
                <a:tc>
                  <a:txBody>
                    <a:bodyPr/>
                    <a:lstStyle/>
                    <a:p>
                      <a:pPr algn="l"/>
                      <a:r>
                        <a:rPr sz="1200">
                          <a:solidFill>
                            <a:srgbClr val="000000"/>
                          </a:solidFill>
                          <a:latin typeface="calibri"/>
                        </a:rPr>
                        <a:t>5. Mycket nöjd</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161</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70,3</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5"/>
                  </a:ext>
                </a:extLst>
              </a:tr>
              <a:tr h="0">
                <a:tc>
                  <a:txBody>
                    <a:bodyPr/>
                    <a:lstStyle/>
                    <a:p>
                      <a:pPr algn="r"/>
                      <a:r>
                        <a:rPr sz="1200" b="1">
                          <a:solidFill>
                            <a:srgbClr val="000000"/>
                          </a:solidFill>
                          <a:latin typeface="calibri"/>
                        </a:rPr>
                        <a:t>Total</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b="1">
                          <a:solidFill>
                            <a:srgbClr val="000000"/>
                          </a:solidFill>
                          <a:latin typeface="calibri"/>
                        </a:rPr>
                        <a:t>229</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b="1">
                          <a:solidFill>
                            <a:srgbClr val="000000"/>
                          </a:solidFill>
                          <a:latin typeface="calibri"/>
                        </a:rPr>
                        <a:t>100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6"/>
                  </a:ext>
                </a:extLst>
              </a:tr>
            </a:tbl>
          </a:graphicData>
        </a:graphic>
      </p:graphicFrame>
    </p:spTree>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711200" y="711200"/>
            <a:ext cx="7737052" cy="3203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rIns="0" rtlCol="0" anchor="ctr">
            <a:spAutoFit/>
          </a:bodyPr>
          <a:lstStyle/>
          <a:p>
            <a:pPr algn="l"/>
            <a:r>
              <a:rPr sz="1500">
                <a:solidFill>
                  <a:srgbClr val="000000"/>
                </a:solidFill>
                <a:latin typeface="calibri"/>
              </a:rPr>
              <a:t>Hur nöjd är du?</a:t>
            </a:r>
          </a:p>
        </p:txBody>
      </p:sp>
      <p:sp>
        <p:nvSpPr>
          <p:cNvPr id="3" name="New shape"/>
          <p:cNvSpPr/>
          <p:nvPr/>
        </p:nvSpPr>
        <p:spPr>
          <a:xfrm>
            <a:off x="711200" y="1168400"/>
            <a:ext cx="7737052" cy="3203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rIns="0" rtlCol="0" anchor="ctr">
            <a:spAutoFit/>
          </a:bodyPr>
          <a:lstStyle/>
          <a:p>
            <a:pPr algn="l"/>
            <a:r>
              <a:rPr sz="1500">
                <a:solidFill>
                  <a:srgbClr val="000000"/>
                </a:solidFill>
                <a:latin typeface="calibri"/>
              </a:rPr>
              <a:t>....det bemötande du fick?</a:t>
            </a:r>
          </a:p>
        </p:txBody>
      </p:sp>
      <p:graphicFrame>
        <p:nvGraphicFramePr>
          <p:cNvPr id="4" name="New Table"/>
          <p:cNvGraphicFramePr>
            <a:graphicFrameLocks noGrp="1"/>
          </p:cNvGraphicFramePr>
          <p:nvPr/>
        </p:nvGraphicFramePr>
        <p:xfrm>
          <a:off x="711200" y="1625600"/>
          <a:ext cx="4216400" cy="1920240"/>
        </p:xfrm>
        <a:graphic>
          <a:graphicData uri="http://schemas.openxmlformats.org/drawingml/2006/table">
            <a:tbl>
              <a:tblPr bandRow="1">
                <a:tableStyleId>{5C22544A-7EE6-4342-B048-85BDC9FD1C3A}</a:tableStyleId>
              </a:tblPr>
              <a:tblGrid>
                <a:gridCol w="2528287">
                  <a:extLst>
                    <a:ext uri="{9D8B030D-6E8A-4147-A177-3AD203B41FA5}">
                      <a16:colId xmlns:a16="http://schemas.microsoft.com/office/drawing/2014/main" val="20000"/>
                    </a:ext>
                  </a:extLst>
                </a:gridCol>
                <a:gridCol w="895993">
                  <a:extLst>
                    <a:ext uri="{9D8B030D-6E8A-4147-A177-3AD203B41FA5}">
                      <a16:colId xmlns:a16="http://schemas.microsoft.com/office/drawing/2014/main" val="20001"/>
                    </a:ext>
                  </a:extLst>
                </a:gridCol>
                <a:gridCol w="792120">
                  <a:extLst>
                    <a:ext uri="{9D8B030D-6E8A-4147-A177-3AD203B41FA5}">
                      <a16:colId xmlns:a16="http://schemas.microsoft.com/office/drawing/2014/main" val="20002"/>
                    </a:ext>
                  </a:extLst>
                </a:gridCol>
              </a:tblGrid>
              <a:tr h="0">
                <a:tc>
                  <a:txBody>
                    <a:bodyPr/>
                    <a:lstStyle/>
                    <a:p>
                      <a:pPr algn="l"/>
                      <a:r>
                        <a:rPr sz="1200">
                          <a:solidFill>
                            <a:srgbClr val="000000"/>
                          </a:solidFill>
                          <a:latin typeface="calibri"/>
                        </a:rPr>
                        <a:t>Namn</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Antal</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0">
                <a:tc>
                  <a:txBody>
                    <a:bodyPr/>
                    <a:lstStyle/>
                    <a:p>
                      <a:pPr algn="l"/>
                      <a:r>
                        <a:rPr sz="1200">
                          <a:solidFill>
                            <a:srgbClr val="000000"/>
                          </a:solidFill>
                          <a:latin typeface="calibri"/>
                        </a:rPr>
                        <a:t>1. Mycket missnöjd</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3</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1,3</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1"/>
                  </a:ext>
                </a:extLst>
              </a:tr>
              <a:tr h="0">
                <a:tc>
                  <a:txBody>
                    <a:bodyPr/>
                    <a:lstStyle/>
                    <a:p>
                      <a:pPr algn="l"/>
                      <a:r>
                        <a:rPr sz="1200">
                          <a:solidFill>
                            <a:srgbClr val="000000"/>
                          </a:solidFill>
                          <a:latin typeface="calibri"/>
                        </a:rPr>
                        <a:t>2</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4</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1,7</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0">
                <a:tc>
                  <a:txBody>
                    <a:bodyPr/>
                    <a:lstStyle/>
                    <a:p>
                      <a:pPr algn="l"/>
                      <a:r>
                        <a:rPr sz="1200">
                          <a:solidFill>
                            <a:srgbClr val="000000"/>
                          </a:solidFill>
                          <a:latin typeface="calibri"/>
                        </a:rPr>
                        <a:t>3</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12</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5,2</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3"/>
                  </a:ext>
                </a:extLst>
              </a:tr>
              <a:tr h="0">
                <a:tc>
                  <a:txBody>
                    <a:bodyPr/>
                    <a:lstStyle/>
                    <a:p>
                      <a:pPr algn="l"/>
                      <a:r>
                        <a:rPr sz="1200">
                          <a:solidFill>
                            <a:srgbClr val="000000"/>
                          </a:solidFill>
                          <a:latin typeface="calibri"/>
                        </a:rPr>
                        <a:t>4</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37</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16,1</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r h="0">
                <a:tc>
                  <a:txBody>
                    <a:bodyPr/>
                    <a:lstStyle/>
                    <a:p>
                      <a:pPr algn="l"/>
                      <a:r>
                        <a:rPr sz="1200">
                          <a:solidFill>
                            <a:srgbClr val="000000"/>
                          </a:solidFill>
                          <a:latin typeface="calibri"/>
                        </a:rPr>
                        <a:t>5. Mycket nöjd</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174</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75,7</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5"/>
                  </a:ext>
                </a:extLst>
              </a:tr>
              <a:tr h="0">
                <a:tc>
                  <a:txBody>
                    <a:bodyPr/>
                    <a:lstStyle/>
                    <a:p>
                      <a:pPr algn="r"/>
                      <a:r>
                        <a:rPr sz="1200" b="1">
                          <a:solidFill>
                            <a:srgbClr val="000000"/>
                          </a:solidFill>
                          <a:latin typeface="calibri"/>
                        </a:rPr>
                        <a:t>Total</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b="1">
                          <a:solidFill>
                            <a:srgbClr val="000000"/>
                          </a:solidFill>
                          <a:latin typeface="calibri"/>
                        </a:rPr>
                        <a:t>230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b="1">
                          <a:solidFill>
                            <a:srgbClr val="000000"/>
                          </a:solidFill>
                          <a:latin typeface="calibri"/>
                        </a:rPr>
                        <a:t>100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6"/>
                  </a:ext>
                </a:extLst>
              </a:tr>
            </a:tbl>
          </a:graphicData>
        </a:graphic>
      </p:graphicFrame>
      <p:graphicFrame>
        <p:nvGraphicFramePr>
          <p:cNvPr id="5" name="New Table"/>
          <p:cNvGraphicFramePr>
            <a:graphicFrameLocks noGrp="1"/>
          </p:cNvGraphicFramePr>
          <p:nvPr/>
        </p:nvGraphicFramePr>
        <p:xfrm>
          <a:off x="711200" y="3683000"/>
          <a:ext cx="4216400" cy="548640"/>
        </p:xfrm>
        <a:graphic>
          <a:graphicData uri="http://schemas.openxmlformats.org/drawingml/2006/table">
            <a:tbl>
              <a:tblPr bandRow="1">
                <a:tableStyleId>{5C22544A-7EE6-4342-B048-85BDC9FD1C3A}</a:tableStyleId>
              </a:tblPr>
              <a:tblGrid>
                <a:gridCol w="4216400">
                  <a:extLst>
                    <a:ext uri="{9D8B030D-6E8A-4147-A177-3AD203B41FA5}">
                      <a16:colId xmlns:a16="http://schemas.microsoft.com/office/drawing/2014/main" val="20000"/>
                    </a:ext>
                  </a:extLst>
                </a:gridCol>
              </a:tblGrid>
              <a:tr h="0">
                <a:tc>
                  <a:txBody>
                    <a:bodyPr/>
                    <a:lstStyle/>
                    <a:p>
                      <a:pPr algn="l"/>
                      <a:r>
                        <a:rPr sz="1200">
                          <a:solidFill>
                            <a:srgbClr val="000000"/>
                          </a:solidFill>
                          <a:latin typeface="calibri"/>
                        </a:rPr>
                        <a:t>Svarsfrekvens</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0">
                <a:tc>
                  <a:txBody>
                    <a:bodyPr/>
                    <a:lstStyle/>
                    <a:p>
                      <a:pPr algn="l"/>
                      <a:r>
                        <a:rPr sz="1200">
                          <a:solidFill>
                            <a:srgbClr val="000000"/>
                          </a:solidFill>
                          <a:latin typeface="calibri"/>
                        </a:rPr>
                        <a:t>99,6% (230/231)</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1"/>
                  </a:ext>
                </a:extLst>
              </a:tr>
            </a:tbl>
          </a:graphicData>
        </a:graphic>
      </p:graphicFrame>
    </p:spTree>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711200" y="711200"/>
            <a:ext cx="7737052" cy="3203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rIns="0" rtlCol="0" anchor="ctr">
            <a:spAutoFit/>
          </a:bodyPr>
          <a:lstStyle/>
          <a:p>
            <a:pPr algn="l"/>
            <a:r>
              <a:rPr sz="1500">
                <a:solidFill>
                  <a:srgbClr val="000000"/>
                </a:solidFill>
                <a:latin typeface="calibri"/>
              </a:rPr>
              <a:t>Hur nöjd är du?</a:t>
            </a:r>
          </a:p>
        </p:txBody>
      </p:sp>
      <p:sp>
        <p:nvSpPr>
          <p:cNvPr id="3" name="New shape"/>
          <p:cNvSpPr/>
          <p:nvPr/>
        </p:nvSpPr>
        <p:spPr>
          <a:xfrm>
            <a:off x="711200" y="1168400"/>
            <a:ext cx="7737052" cy="3203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rIns="0" rtlCol="0" anchor="ctr">
            <a:spAutoFit/>
          </a:bodyPr>
          <a:lstStyle/>
          <a:p>
            <a:pPr algn="l"/>
            <a:r>
              <a:rPr sz="1500">
                <a:solidFill>
                  <a:srgbClr val="000000"/>
                </a:solidFill>
                <a:latin typeface="calibri"/>
              </a:rPr>
              <a:t>...den fysiska lärmiljön</a:t>
            </a:r>
          </a:p>
        </p:txBody>
      </p:sp>
      <p:graphicFrame>
        <p:nvGraphicFramePr>
          <p:cNvPr id="4" name="New Table"/>
          <p:cNvGraphicFramePr>
            <a:graphicFrameLocks noGrp="1"/>
          </p:cNvGraphicFramePr>
          <p:nvPr/>
        </p:nvGraphicFramePr>
        <p:xfrm>
          <a:off x="711200" y="1625600"/>
          <a:ext cx="4216400" cy="1920240"/>
        </p:xfrm>
        <a:graphic>
          <a:graphicData uri="http://schemas.openxmlformats.org/drawingml/2006/table">
            <a:tbl>
              <a:tblPr bandRow="1">
                <a:tableStyleId>{5C22544A-7EE6-4342-B048-85BDC9FD1C3A}</a:tableStyleId>
              </a:tblPr>
              <a:tblGrid>
                <a:gridCol w="2528287">
                  <a:extLst>
                    <a:ext uri="{9D8B030D-6E8A-4147-A177-3AD203B41FA5}">
                      <a16:colId xmlns:a16="http://schemas.microsoft.com/office/drawing/2014/main" val="20000"/>
                    </a:ext>
                  </a:extLst>
                </a:gridCol>
                <a:gridCol w="895993">
                  <a:extLst>
                    <a:ext uri="{9D8B030D-6E8A-4147-A177-3AD203B41FA5}">
                      <a16:colId xmlns:a16="http://schemas.microsoft.com/office/drawing/2014/main" val="20001"/>
                    </a:ext>
                  </a:extLst>
                </a:gridCol>
                <a:gridCol w="792120">
                  <a:extLst>
                    <a:ext uri="{9D8B030D-6E8A-4147-A177-3AD203B41FA5}">
                      <a16:colId xmlns:a16="http://schemas.microsoft.com/office/drawing/2014/main" val="20002"/>
                    </a:ext>
                  </a:extLst>
                </a:gridCol>
              </a:tblGrid>
              <a:tr h="0">
                <a:tc>
                  <a:txBody>
                    <a:bodyPr/>
                    <a:lstStyle/>
                    <a:p>
                      <a:pPr algn="l"/>
                      <a:r>
                        <a:rPr sz="1200">
                          <a:solidFill>
                            <a:srgbClr val="000000"/>
                          </a:solidFill>
                          <a:latin typeface="calibri"/>
                        </a:rPr>
                        <a:t>Namn</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Antal</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0">
                <a:tc>
                  <a:txBody>
                    <a:bodyPr/>
                    <a:lstStyle/>
                    <a:p>
                      <a:pPr algn="l"/>
                      <a:r>
                        <a:rPr sz="1200">
                          <a:solidFill>
                            <a:srgbClr val="000000"/>
                          </a:solidFill>
                          <a:latin typeface="calibri"/>
                        </a:rPr>
                        <a:t>1. Mycket missnöjd</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4</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1,8</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1"/>
                  </a:ext>
                </a:extLst>
              </a:tr>
              <a:tr h="0">
                <a:tc>
                  <a:txBody>
                    <a:bodyPr/>
                    <a:lstStyle/>
                    <a:p>
                      <a:pPr algn="l"/>
                      <a:r>
                        <a:rPr sz="1200">
                          <a:solidFill>
                            <a:srgbClr val="000000"/>
                          </a:solidFill>
                          <a:latin typeface="calibri"/>
                        </a:rPr>
                        <a:t>2</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0">
                <a:tc>
                  <a:txBody>
                    <a:bodyPr/>
                    <a:lstStyle/>
                    <a:p>
                      <a:pPr algn="l"/>
                      <a:r>
                        <a:rPr sz="1200">
                          <a:solidFill>
                            <a:srgbClr val="000000"/>
                          </a:solidFill>
                          <a:latin typeface="calibri"/>
                        </a:rPr>
                        <a:t>3</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16</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7</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3"/>
                  </a:ext>
                </a:extLst>
              </a:tr>
              <a:tr h="0">
                <a:tc>
                  <a:txBody>
                    <a:bodyPr/>
                    <a:lstStyle/>
                    <a:p>
                      <a:pPr algn="l"/>
                      <a:r>
                        <a:rPr sz="1200">
                          <a:solidFill>
                            <a:srgbClr val="000000"/>
                          </a:solidFill>
                          <a:latin typeface="calibri"/>
                        </a:rPr>
                        <a:t>4</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60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26,3</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r h="0">
                <a:tc>
                  <a:txBody>
                    <a:bodyPr/>
                    <a:lstStyle/>
                    <a:p>
                      <a:pPr algn="l"/>
                      <a:r>
                        <a:rPr sz="1200">
                          <a:solidFill>
                            <a:srgbClr val="000000"/>
                          </a:solidFill>
                          <a:latin typeface="calibri"/>
                        </a:rPr>
                        <a:t>5. Mycket nöjd</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148</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64,9</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5"/>
                  </a:ext>
                </a:extLst>
              </a:tr>
              <a:tr h="0">
                <a:tc>
                  <a:txBody>
                    <a:bodyPr/>
                    <a:lstStyle/>
                    <a:p>
                      <a:pPr algn="r"/>
                      <a:r>
                        <a:rPr sz="1200" b="1">
                          <a:solidFill>
                            <a:srgbClr val="000000"/>
                          </a:solidFill>
                          <a:latin typeface="calibri"/>
                        </a:rPr>
                        <a:t>Total</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b="1">
                          <a:solidFill>
                            <a:srgbClr val="000000"/>
                          </a:solidFill>
                          <a:latin typeface="calibri"/>
                        </a:rPr>
                        <a:t>228</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b="1">
                          <a:solidFill>
                            <a:srgbClr val="000000"/>
                          </a:solidFill>
                          <a:latin typeface="calibri"/>
                        </a:rPr>
                        <a:t>100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6"/>
                  </a:ext>
                </a:extLst>
              </a:tr>
            </a:tbl>
          </a:graphicData>
        </a:graphic>
      </p:graphicFrame>
      <p:graphicFrame>
        <p:nvGraphicFramePr>
          <p:cNvPr id="5" name="New Table"/>
          <p:cNvGraphicFramePr>
            <a:graphicFrameLocks noGrp="1"/>
          </p:cNvGraphicFramePr>
          <p:nvPr/>
        </p:nvGraphicFramePr>
        <p:xfrm>
          <a:off x="711200" y="3683000"/>
          <a:ext cx="4216400" cy="548640"/>
        </p:xfrm>
        <a:graphic>
          <a:graphicData uri="http://schemas.openxmlformats.org/drawingml/2006/table">
            <a:tbl>
              <a:tblPr bandRow="1">
                <a:tableStyleId>{5C22544A-7EE6-4342-B048-85BDC9FD1C3A}</a:tableStyleId>
              </a:tblPr>
              <a:tblGrid>
                <a:gridCol w="4216400">
                  <a:extLst>
                    <a:ext uri="{9D8B030D-6E8A-4147-A177-3AD203B41FA5}">
                      <a16:colId xmlns:a16="http://schemas.microsoft.com/office/drawing/2014/main" val="20000"/>
                    </a:ext>
                  </a:extLst>
                </a:gridCol>
              </a:tblGrid>
              <a:tr h="0">
                <a:tc>
                  <a:txBody>
                    <a:bodyPr/>
                    <a:lstStyle/>
                    <a:p>
                      <a:pPr algn="l"/>
                      <a:r>
                        <a:rPr sz="1200">
                          <a:solidFill>
                            <a:srgbClr val="000000"/>
                          </a:solidFill>
                          <a:latin typeface="calibri"/>
                        </a:rPr>
                        <a:t>Svarsfrekvens</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0">
                <a:tc>
                  <a:txBody>
                    <a:bodyPr/>
                    <a:lstStyle/>
                    <a:p>
                      <a:pPr algn="l"/>
                      <a:r>
                        <a:rPr sz="1200">
                          <a:solidFill>
                            <a:srgbClr val="000000"/>
                          </a:solidFill>
                          <a:latin typeface="calibri"/>
                        </a:rPr>
                        <a:t>98,7% (228/231)</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1"/>
                  </a:ext>
                </a:extLst>
              </a:tr>
            </a:tbl>
          </a:graphicData>
        </a:graphic>
      </p:graphicFrame>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711200" y="711200"/>
            <a:ext cx="7737052" cy="3203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rIns="0" rtlCol="0" anchor="ctr">
            <a:spAutoFit/>
          </a:bodyPr>
          <a:lstStyle/>
          <a:p>
            <a:pPr algn="l"/>
            <a:r>
              <a:rPr sz="1500">
                <a:solidFill>
                  <a:srgbClr val="000000"/>
                </a:solidFill>
                <a:latin typeface="calibri"/>
              </a:rPr>
              <a:t>Lycksele sjukhus Gör ditt val nedan. Saknas din avdelning, välj "annan".</a:t>
            </a:r>
          </a:p>
        </p:txBody>
      </p:sp>
      <p:sp>
        <p:nvSpPr>
          <p:cNvPr id="3" name="New shape"/>
          <p:cNvSpPr/>
          <p:nvPr/>
        </p:nvSpPr>
        <p:spPr>
          <a:xfrm>
            <a:off x="711200" y="1168400"/>
            <a:ext cx="254000" cy="0"/>
          </a:xfrm>
          <a:prstGeom prst="straightConnector1">
            <a:avLst/>
          </a:prstGeom>
          <a:ln>
            <a:solidFill>
              <a:srgbClr val="00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graphicFrame>
        <p:nvGraphicFramePr>
          <p:cNvPr id="4" name="New Table"/>
          <p:cNvGraphicFramePr>
            <a:graphicFrameLocks noGrp="1"/>
          </p:cNvGraphicFramePr>
          <p:nvPr/>
        </p:nvGraphicFramePr>
        <p:xfrm>
          <a:off x="711200" y="1295400"/>
          <a:ext cx="4216400" cy="3017520"/>
        </p:xfrm>
        <a:graphic>
          <a:graphicData uri="http://schemas.openxmlformats.org/drawingml/2006/table">
            <a:tbl>
              <a:tblPr bandRow="1">
                <a:tableStyleId>{5C22544A-7EE6-4342-B048-85BDC9FD1C3A}</a:tableStyleId>
              </a:tblPr>
              <a:tblGrid>
                <a:gridCol w="3150816">
                  <a:extLst>
                    <a:ext uri="{9D8B030D-6E8A-4147-A177-3AD203B41FA5}">
                      <a16:colId xmlns:a16="http://schemas.microsoft.com/office/drawing/2014/main" val="20000"/>
                    </a:ext>
                  </a:extLst>
                </a:gridCol>
                <a:gridCol w="565576">
                  <a:extLst>
                    <a:ext uri="{9D8B030D-6E8A-4147-A177-3AD203B41FA5}">
                      <a16:colId xmlns:a16="http://schemas.microsoft.com/office/drawing/2014/main" val="20001"/>
                    </a:ext>
                  </a:extLst>
                </a:gridCol>
                <a:gridCol w="500008">
                  <a:extLst>
                    <a:ext uri="{9D8B030D-6E8A-4147-A177-3AD203B41FA5}">
                      <a16:colId xmlns:a16="http://schemas.microsoft.com/office/drawing/2014/main" val="20002"/>
                    </a:ext>
                  </a:extLst>
                </a:gridCol>
              </a:tblGrid>
              <a:tr h="0">
                <a:tc>
                  <a:txBody>
                    <a:bodyPr/>
                    <a:lstStyle/>
                    <a:p>
                      <a:pPr algn="l"/>
                      <a:r>
                        <a:rPr sz="1200">
                          <a:solidFill>
                            <a:srgbClr val="000000"/>
                          </a:solidFill>
                          <a:latin typeface="calibri"/>
                        </a:rPr>
                        <a:t>Namn</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Antal</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0">
                <a:tc>
                  <a:txBody>
                    <a:bodyPr/>
                    <a:lstStyle/>
                    <a:p>
                      <a:pPr algn="l"/>
                      <a:r>
                        <a:rPr sz="1200">
                          <a:solidFill>
                            <a:srgbClr val="000000"/>
                          </a:solidFill>
                          <a:latin typeface="calibri"/>
                        </a:rPr>
                        <a:t>Kir/ort klin vårdavd</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6</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37,5</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1"/>
                  </a:ext>
                </a:extLst>
              </a:tr>
              <a:tr h="0">
                <a:tc>
                  <a:txBody>
                    <a:bodyPr/>
                    <a:lstStyle/>
                    <a:p>
                      <a:pPr algn="l"/>
                      <a:r>
                        <a:rPr sz="1200">
                          <a:solidFill>
                            <a:srgbClr val="000000"/>
                          </a:solidFill>
                          <a:latin typeface="calibri"/>
                        </a:rPr>
                        <a:t>Kvinnokliniken</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0">
                <a:tc>
                  <a:txBody>
                    <a:bodyPr/>
                    <a:lstStyle/>
                    <a:p>
                      <a:pPr algn="l"/>
                      <a:r>
                        <a:rPr sz="1200">
                          <a:solidFill>
                            <a:srgbClr val="000000"/>
                          </a:solidFill>
                          <a:latin typeface="calibri"/>
                        </a:rPr>
                        <a:t>Laboratoriemedicin Klinisk Kemi</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3"/>
                  </a:ext>
                </a:extLst>
              </a:tr>
              <a:tr h="0">
                <a:tc>
                  <a:txBody>
                    <a:bodyPr/>
                    <a:lstStyle/>
                    <a:p>
                      <a:pPr algn="l"/>
                      <a:r>
                        <a:rPr sz="1200">
                          <a:solidFill>
                            <a:srgbClr val="000000"/>
                          </a:solidFill>
                          <a:latin typeface="calibri"/>
                        </a:rPr>
                        <a:t>Laboratoriemedicin Transfusionsmedicin</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r h="0">
                <a:tc>
                  <a:txBody>
                    <a:bodyPr/>
                    <a:lstStyle/>
                    <a:p>
                      <a:pPr algn="l"/>
                      <a:r>
                        <a:rPr sz="1200">
                          <a:solidFill>
                            <a:srgbClr val="000000"/>
                          </a:solidFill>
                          <a:latin typeface="calibri"/>
                        </a:rPr>
                        <a:t>Medicinavdelning</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5</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31,2</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5"/>
                  </a:ext>
                </a:extLst>
              </a:tr>
              <a:tr h="0">
                <a:tc>
                  <a:txBody>
                    <a:bodyPr/>
                    <a:lstStyle/>
                    <a:p>
                      <a:pPr algn="l"/>
                      <a:r>
                        <a:rPr sz="1200">
                          <a:solidFill>
                            <a:srgbClr val="000000"/>
                          </a:solidFill>
                          <a:latin typeface="calibri"/>
                        </a:rPr>
                        <a:t>Medicin och Rehabmottagning</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1</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6,2</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6"/>
                  </a:ext>
                </a:extLst>
              </a:tr>
              <a:tr h="0">
                <a:tc>
                  <a:txBody>
                    <a:bodyPr/>
                    <a:lstStyle/>
                    <a:p>
                      <a:pPr algn="l"/>
                      <a:r>
                        <a:rPr sz="1200">
                          <a:solidFill>
                            <a:srgbClr val="000000"/>
                          </a:solidFill>
                          <a:latin typeface="calibri"/>
                        </a:rPr>
                        <a:t>Medicin-Rehabkliniken</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1</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6,2</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7"/>
                  </a:ext>
                </a:extLst>
              </a:tr>
              <a:tr h="0">
                <a:tc>
                  <a:txBody>
                    <a:bodyPr/>
                    <a:lstStyle/>
                    <a:p>
                      <a:pPr algn="l"/>
                      <a:r>
                        <a:rPr sz="1200">
                          <a:solidFill>
                            <a:srgbClr val="000000"/>
                          </a:solidFill>
                          <a:latin typeface="calibri"/>
                        </a:rPr>
                        <a:t>Paramedicinsk avdelning</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8"/>
                  </a:ext>
                </a:extLst>
              </a:tr>
              <a:tr h="0">
                <a:tc>
                  <a:txBody>
                    <a:bodyPr/>
                    <a:lstStyle/>
                    <a:p>
                      <a:pPr algn="l"/>
                      <a:r>
                        <a:rPr sz="1200">
                          <a:solidFill>
                            <a:srgbClr val="000000"/>
                          </a:solidFill>
                          <a:latin typeface="calibri"/>
                        </a:rPr>
                        <a:t>Psykmottagning i Lycksele</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9"/>
                  </a:ext>
                </a:extLst>
              </a:tr>
              <a:tr h="0">
                <a:tc>
                  <a:txBody>
                    <a:bodyPr/>
                    <a:lstStyle/>
                    <a:p>
                      <a:pPr algn="l"/>
                      <a:r>
                        <a:rPr sz="1200">
                          <a:solidFill>
                            <a:srgbClr val="000000"/>
                          </a:solidFill>
                          <a:latin typeface="calibri"/>
                        </a:rPr>
                        <a:t>Psykmottagning i Storuman</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10"/>
                  </a:ext>
                </a:extLst>
              </a:tr>
            </a:tbl>
          </a:graphicData>
        </a:graphic>
      </p:graphicFrame>
      <p:sp>
        <p:nvSpPr>
          <p:cNvPr id="5" name="New shape"/>
          <p:cNvSpPr/>
          <p:nvPr/>
        </p:nvSpPr>
        <p:spPr>
          <a:xfrm>
            <a:off x="4673600" y="4439920"/>
            <a:ext cx="254000" cy="0"/>
          </a:xfrm>
          <a:prstGeom prst="straightConnector1">
            <a:avLst/>
          </a:prstGeom>
          <a:ln>
            <a:solidFill>
              <a:srgbClr val="00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Tree>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711200" y="711200"/>
            <a:ext cx="7737052" cy="3203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rIns="0" rtlCol="0" anchor="ctr">
            <a:spAutoFit/>
          </a:bodyPr>
          <a:lstStyle/>
          <a:p>
            <a:pPr algn="l"/>
            <a:r>
              <a:rPr sz="1500">
                <a:solidFill>
                  <a:srgbClr val="000000"/>
                </a:solidFill>
                <a:latin typeface="calibri"/>
              </a:rPr>
              <a:t>Hur nöjd är du?</a:t>
            </a:r>
          </a:p>
        </p:txBody>
      </p:sp>
      <p:sp>
        <p:nvSpPr>
          <p:cNvPr id="3" name="New shape"/>
          <p:cNvSpPr/>
          <p:nvPr/>
        </p:nvSpPr>
        <p:spPr>
          <a:xfrm>
            <a:off x="711200" y="1168400"/>
            <a:ext cx="7737052" cy="3203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rIns="0" rtlCol="0" anchor="ctr">
            <a:spAutoFit/>
          </a:bodyPr>
          <a:lstStyle/>
          <a:p>
            <a:pPr algn="l"/>
            <a:r>
              <a:rPr sz="1500">
                <a:solidFill>
                  <a:srgbClr val="000000"/>
                </a:solidFill>
                <a:latin typeface="calibri"/>
              </a:rPr>
              <a:t>...den psykosociala lärmiljön</a:t>
            </a:r>
          </a:p>
        </p:txBody>
      </p:sp>
      <p:graphicFrame>
        <p:nvGraphicFramePr>
          <p:cNvPr id="4" name="New Table"/>
          <p:cNvGraphicFramePr>
            <a:graphicFrameLocks noGrp="1"/>
          </p:cNvGraphicFramePr>
          <p:nvPr/>
        </p:nvGraphicFramePr>
        <p:xfrm>
          <a:off x="711200" y="1625600"/>
          <a:ext cx="4216400" cy="1920240"/>
        </p:xfrm>
        <a:graphic>
          <a:graphicData uri="http://schemas.openxmlformats.org/drawingml/2006/table">
            <a:tbl>
              <a:tblPr bandRow="1">
                <a:tableStyleId>{5C22544A-7EE6-4342-B048-85BDC9FD1C3A}</a:tableStyleId>
              </a:tblPr>
              <a:tblGrid>
                <a:gridCol w="2528287">
                  <a:extLst>
                    <a:ext uri="{9D8B030D-6E8A-4147-A177-3AD203B41FA5}">
                      <a16:colId xmlns:a16="http://schemas.microsoft.com/office/drawing/2014/main" val="20000"/>
                    </a:ext>
                  </a:extLst>
                </a:gridCol>
                <a:gridCol w="895993">
                  <a:extLst>
                    <a:ext uri="{9D8B030D-6E8A-4147-A177-3AD203B41FA5}">
                      <a16:colId xmlns:a16="http://schemas.microsoft.com/office/drawing/2014/main" val="20001"/>
                    </a:ext>
                  </a:extLst>
                </a:gridCol>
                <a:gridCol w="792120">
                  <a:extLst>
                    <a:ext uri="{9D8B030D-6E8A-4147-A177-3AD203B41FA5}">
                      <a16:colId xmlns:a16="http://schemas.microsoft.com/office/drawing/2014/main" val="20002"/>
                    </a:ext>
                  </a:extLst>
                </a:gridCol>
              </a:tblGrid>
              <a:tr h="0">
                <a:tc>
                  <a:txBody>
                    <a:bodyPr/>
                    <a:lstStyle/>
                    <a:p>
                      <a:pPr algn="l"/>
                      <a:r>
                        <a:rPr sz="1200">
                          <a:solidFill>
                            <a:srgbClr val="000000"/>
                          </a:solidFill>
                          <a:latin typeface="calibri"/>
                        </a:rPr>
                        <a:t>Namn</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Antal</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0">
                <a:tc>
                  <a:txBody>
                    <a:bodyPr/>
                    <a:lstStyle/>
                    <a:p>
                      <a:pPr algn="l"/>
                      <a:r>
                        <a:rPr sz="1200">
                          <a:solidFill>
                            <a:srgbClr val="000000"/>
                          </a:solidFill>
                          <a:latin typeface="calibri"/>
                        </a:rPr>
                        <a:t>1. Mycket missnöjd</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5</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2,2</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1"/>
                  </a:ext>
                </a:extLst>
              </a:tr>
              <a:tr h="0">
                <a:tc>
                  <a:txBody>
                    <a:bodyPr/>
                    <a:lstStyle/>
                    <a:p>
                      <a:pPr algn="l"/>
                      <a:r>
                        <a:rPr sz="1200">
                          <a:solidFill>
                            <a:srgbClr val="000000"/>
                          </a:solidFill>
                          <a:latin typeface="calibri"/>
                        </a:rPr>
                        <a:t>2</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3</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1,3</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0">
                <a:tc>
                  <a:txBody>
                    <a:bodyPr/>
                    <a:lstStyle/>
                    <a:p>
                      <a:pPr algn="l"/>
                      <a:r>
                        <a:rPr sz="1200">
                          <a:solidFill>
                            <a:srgbClr val="000000"/>
                          </a:solidFill>
                          <a:latin typeface="calibri"/>
                        </a:rPr>
                        <a:t>3</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18</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7,9</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3"/>
                  </a:ext>
                </a:extLst>
              </a:tr>
              <a:tr h="0">
                <a:tc>
                  <a:txBody>
                    <a:bodyPr/>
                    <a:lstStyle/>
                    <a:p>
                      <a:pPr algn="l"/>
                      <a:r>
                        <a:rPr sz="1200">
                          <a:solidFill>
                            <a:srgbClr val="000000"/>
                          </a:solidFill>
                          <a:latin typeface="calibri"/>
                        </a:rPr>
                        <a:t>4</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53</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23,1</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r h="0">
                <a:tc>
                  <a:txBody>
                    <a:bodyPr/>
                    <a:lstStyle/>
                    <a:p>
                      <a:pPr algn="l"/>
                      <a:r>
                        <a:rPr sz="1200">
                          <a:solidFill>
                            <a:srgbClr val="000000"/>
                          </a:solidFill>
                          <a:latin typeface="calibri"/>
                        </a:rPr>
                        <a:t>5. Mycket nöjd</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150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65,5</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5"/>
                  </a:ext>
                </a:extLst>
              </a:tr>
              <a:tr h="0">
                <a:tc>
                  <a:txBody>
                    <a:bodyPr/>
                    <a:lstStyle/>
                    <a:p>
                      <a:pPr algn="r"/>
                      <a:r>
                        <a:rPr sz="1200" b="1">
                          <a:solidFill>
                            <a:srgbClr val="000000"/>
                          </a:solidFill>
                          <a:latin typeface="calibri"/>
                        </a:rPr>
                        <a:t>Total</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b="1">
                          <a:solidFill>
                            <a:srgbClr val="000000"/>
                          </a:solidFill>
                          <a:latin typeface="calibri"/>
                        </a:rPr>
                        <a:t>229</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b="1">
                          <a:solidFill>
                            <a:srgbClr val="000000"/>
                          </a:solidFill>
                          <a:latin typeface="calibri"/>
                        </a:rPr>
                        <a:t>100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6"/>
                  </a:ext>
                </a:extLst>
              </a:tr>
            </a:tbl>
          </a:graphicData>
        </a:graphic>
      </p:graphicFrame>
      <p:graphicFrame>
        <p:nvGraphicFramePr>
          <p:cNvPr id="5" name="New Table"/>
          <p:cNvGraphicFramePr>
            <a:graphicFrameLocks noGrp="1"/>
          </p:cNvGraphicFramePr>
          <p:nvPr/>
        </p:nvGraphicFramePr>
        <p:xfrm>
          <a:off x="711200" y="3683000"/>
          <a:ext cx="4216400" cy="548640"/>
        </p:xfrm>
        <a:graphic>
          <a:graphicData uri="http://schemas.openxmlformats.org/drawingml/2006/table">
            <a:tbl>
              <a:tblPr bandRow="1">
                <a:tableStyleId>{5C22544A-7EE6-4342-B048-85BDC9FD1C3A}</a:tableStyleId>
              </a:tblPr>
              <a:tblGrid>
                <a:gridCol w="4216400">
                  <a:extLst>
                    <a:ext uri="{9D8B030D-6E8A-4147-A177-3AD203B41FA5}">
                      <a16:colId xmlns:a16="http://schemas.microsoft.com/office/drawing/2014/main" val="20000"/>
                    </a:ext>
                  </a:extLst>
                </a:gridCol>
              </a:tblGrid>
              <a:tr h="0">
                <a:tc>
                  <a:txBody>
                    <a:bodyPr/>
                    <a:lstStyle/>
                    <a:p>
                      <a:pPr algn="l"/>
                      <a:r>
                        <a:rPr sz="1200">
                          <a:solidFill>
                            <a:srgbClr val="000000"/>
                          </a:solidFill>
                          <a:latin typeface="calibri"/>
                        </a:rPr>
                        <a:t>Svarsfrekvens</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0">
                <a:tc>
                  <a:txBody>
                    <a:bodyPr/>
                    <a:lstStyle/>
                    <a:p>
                      <a:pPr algn="l"/>
                      <a:r>
                        <a:rPr sz="1200">
                          <a:solidFill>
                            <a:srgbClr val="000000"/>
                          </a:solidFill>
                          <a:latin typeface="calibri"/>
                        </a:rPr>
                        <a:t>99,1% (229/231)</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1"/>
                  </a:ext>
                </a:extLst>
              </a:tr>
            </a:tbl>
          </a:graphicData>
        </a:graphic>
      </p:graphicFrame>
    </p:spTree>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711200" y="711200"/>
            <a:ext cx="7737052" cy="3203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rIns="0" rtlCol="0" anchor="ctr">
            <a:spAutoFit/>
          </a:bodyPr>
          <a:lstStyle/>
          <a:p>
            <a:pPr algn="l"/>
            <a:r>
              <a:rPr sz="1500">
                <a:solidFill>
                  <a:srgbClr val="000000"/>
                </a:solidFill>
                <a:latin typeface="calibri"/>
              </a:rPr>
              <a:t>Hur nöjd är du med den feedback du fick vid mittbedömning?</a:t>
            </a:r>
          </a:p>
        </p:txBody>
      </p:sp>
      <p:graphicFrame>
        <p:nvGraphicFramePr>
          <p:cNvPr id="3" name="New Table"/>
          <p:cNvGraphicFramePr>
            <a:graphicFrameLocks noGrp="1"/>
          </p:cNvGraphicFramePr>
          <p:nvPr/>
        </p:nvGraphicFramePr>
        <p:xfrm>
          <a:off x="711200" y="1168400"/>
          <a:ext cx="4216400" cy="2194560"/>
        </p:xfrm>
        <a:graphic>
          <a:graphicData uri="http://schemas.openxmlformats.org/drawingml/2006/table">
            <a:tbl>
              <a:tblPr bandRow="1">
                <a:tableStyleId>{5C22544A-7EE6-4342-B048-85BDC9FD1C3A}</a:tableStyleId>
              </a:tblPr>
              <a:tblGrid>
                <a:gridCol w="2528287">
                  <a:extLst>
                    <a:ext uri="{9D8B030D-6E8A-4147-A177-3AD203B41FA5}">
                      <a16:colId xmlns:a16="http://schemas.microsoft.com/office/drawing/2014/main" val="20000"/>
                    </a:ext>
                  </a:extLst>
                </a:gridCol>
                <a:gridCol w="895993">
                  <a:extLst>
                    <a:ext uri="{9D8B030D-6E8A-4147-A177-3AD203B41FA5}">
                      <a16:colId xmlns:a16="http://schemas.microsoft.com/office/drawing/2014/main" val="20001"/>
                    </a:ext>
                  </a:extLst>
                </a:gridCol>
                <a:gridCol w="792120">
                  <a:extLst>
                    <a:ext uri="{9D8B030D-6E8A-4147-A177-3AD203B41FA5}">
                      <a16:colId xmlns:a16="http://schemas.microsoft.com/office/drawing/2014/main" val="20002"/>
                    </a:ext>
                  </a:extLst>
                </a:gridCol>
              </a:tblGrid>
              <a:tr h="0">
                <a:tc>
                  <a:txBody>
                    <a:bodyPr/>
                    <a:lstStyle/>
                    <a:p>
                      <a:pPr algn="l"/>
                      <a:r>
                        <a:rPr sz="1200">
                          <a:solidFill>
                            <a:srgbClr val="000000"/>
                          </a:solidFill>
                          <a:latin typeface="calibri"/>
                        </a:rPr>
                        <a:t>Namn</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Antal</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0">
                <a:tc>
                  <a:txBody>
                    <a:bodyPr/>
                    <a:lstStyle/>
                    <a:p>
                      <a:pPr algn="l"/>
                      <a:r>
                        <a:rPr sz="1200">
                          <a:solidFill>
                            <a:srgbClr val="000000"/>
                          </a:solidFill>
                          <a:latin typeface="calibri"/>
                        </a:rPr>
                        <a:t>1. Mycket missnöjd</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1</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0,4</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1"/>
                  </a:ext>
                </a:extLst>
              </a:tr>
              <a:tr h="0">
                <a:tc>
                  <a:txBody>
                    <a:bodyPr/>
                    <a:lstStyle/>
                    <a:p>
                      <a:pPr algn="l"/>
                      <a:r>
                        <a:rPr sz="1200">
                          <a:solidFill>
                            <a:srgbClr val="000000"/>
                          </a:solidFill>
                          <a:latin typeface="calibri"/>
                        </a:rPr>
                        <a:t>2</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0">
                <a:tc>
                  <a:txBody>
                    <a:bodyPr/>
                    <a:lstStyle/>
                    <a:p>
                      <a:pPr algn="l"/>
                      <a:r>
                        <a:rPr sz="1200">
                          <a:solidFill>
                            <a:srgbClr val="000000"/>
                          </a:solidFill>
                          <a:latin typeface="calibri"/>
                        </a:rPr>
                        <a:t>3</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8</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3,5</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3"/>
                  </a:ext>
                </a:extLst>
              </a:tr>
              <a:tr h="0">
                <a:tc>
                  <a:txBody>
                    <a:bodyPr/>
                    <a:lstStyle/>
                    <a:p>
                      <a:pPr algn="l"/>
                      <a:r>
                        <a:rPr sz="1200">
                          <a:solidFill>
                            <a:srgbClr val="000000"/>
                          </a:solidFill>
                          <a:latin typeface="calibri"/>
                        </a:rPr>
                        <a:t>4</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26</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11,4</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r h="0">
                <a:tc>
                  <a:txBody>
                    <a:bodyPr/>
                    <a:lstStyle/>
                    <a:p>
                      <a:pPr algn="l"/>
                      <a:r>
                        <a:rPr sz="1200">
                          <a:solidFill>
                            <a:srgbClr val="000000"/>
                          </a:solidFill>
                          <a:latin typeface="calibri"/>
                        </a:rPr>
                        <a:t>5. Mycket nöjd</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148</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64,6</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5"/>
                  </a:ext>
                </a:extLst>
              </a:tr>
              <a:tr h="0">
                <a:tc>
                  <a:txBody>
                    <a:bodyPr/>
                    <a:lstStyle/>
                    <a:p>
                      <a:pPr algn="l"/>
                      <a:r>
                        <a:rPr sz="1200">
                          <a:solidFill>
                            <a:srgbClr val="000000"/>
                          </a:solidFill>
                          <a:latin typeface="calibri"/>
                        </a:rPr>
                        <a:t>Ej aktuellt/vet ej</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46</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20,1</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6"/>
                  </a:ext>
                </a:extLst>
              </a:tr>
              <a:tr h="0">
                <a:tc>
                  <a:txBody>
                    <a:bodyPr/>
                    <a:lstStyle/>
                    <a:p>
                      <a:pPr algn="r"/>
                      <a:r>
                        <a:rPr sz="1200" b="1">
                          <a:solidFill>
                            <a:srgbClr val="000000"/>
                          </a:solidFill>
                          <a:latin typeface="calibri"/>
                        </a:rPr>
                        <a:t>Total</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b="1">
                          <a:solidFill>
                            <a:srgbClr val="000000"/>
                          </a:solidFill>
                          <a:latin typeface="calibri"/>
                        </a:rPr>
                        <a:t>229</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b="1">
                          <a:solidFill>
                            <a:srgbClr val="000000"/>
                          </a:solidFill>
                          <a:latin typeface="calibri"/>
                        </a:rPr>
                        <a:t>100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7"/>
                  </a:ext>
                </a:extLst>
              </a:tr>
            </a:tbl>
          </a:graphicData>
        </a:graphic>
      </p:graphicFrame>
      <p:graphicFrame>
        <p:nvGraphicFramePr>
          <p:cNvPr id="4" name="New Table"/>
          <p:cNvGraphicFramePr>
            <a:graphicFrameLocks noGrp="1"/>
          </p:cNvGraphicFramePr>
          <p:nvPr/>
        </p:nvGraphicFramePr>
        <p:xfrm>
          <a:off x="711200" y="3492500"/>
          <a:ext cx="4216400" cy="548640"/>
        </p:xfrm>
        <a:graphic>
          <a:graphicData uri="http://schemas.openxmlformats.org/drawingml/2006/table">
            <a:tbl>
              <a:tblPr bandRow="1">
                <a:tableStyleId>{5C22544A-7EE6-4342-B048-85BDC9FD1C3A}</a:tableStyleId>
              </a:tblPr>
              <a:tblGrid>
                <a:gridCol w="4216400">
                  <a:extLst>
                    <a:ext uri="{9D8B030D-6E8A-4147-A177-3AD203B41FA5}">
                      <a16:colId xmlns:a16="http://schemas.microsoft.com/office/drawing/2014/main" val="20000"/>
                    </a:ext>
                  </a:extLst>
                </a:gridCol>
              </a:tblGrid>
              <a:tr h="0">
                <a:tc>
                  <a:txBody>
                    <a:bodyPr/>
                    <a:lstStyle/>
                    <a:p>
                      <a:pPr algn="l"/>
                      <a:r>
                        <a:rPr sz="1200">
                          <a:solidFill>
                            <a:srgbClr val="000000"/>
                          </a:solidFill>
                          <a:latin typeface="calibri"/>
                        </a:rPr>
                        <a:t>Svarsfrekvens</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0">
                <a:tc>
                  <a:txBody>
                    <a:bodyPr/>
                    <a:lstStyle/>
                    <a:p>
                      <a:pPr algn="l"/>
                      <a:r>
                        <a:rPr sz="1200">
                          <a:solidFill>
                            <a:srgbClr val="000000"/>
                          </a:solidFill>
                          <a:latin typeface="calibri"/>
                        </a:rPr>
                        <a:t>99,1% (229/231)</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1"/>
                  </a:ext>
                </a:extLst>
              </a:tr>
            </a:tbl>
          </a:graphicData>
        </a:graphic>
      </p:graphicFrame>
      <p:sp>
        <p:nvSpPr>
          <p:cNvPr id="5" name="New shape"/>
          <p:cNvSpPr/>
          <p:nvPr/>
        </p:nvSpPr>
        <p:spPr>
          <a:xfrm>
            <a:off x="5105400" y="1168400"/>
            <a:ext cx="3333750" cy="2857500"/>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711200" y="711200"/>
            <a:ext cx="7737052" cy="3203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rIns="0" rtlCol="0" anchor="ctr">
            <a:spAutoFit/>
          </a:bodyPr>
          <a:lstStyle/>
          <a:p>
            <a:pPr algn="l"/>
            <a:r>
              <a:rPr sz="1500">
                <a:solidFill>
                  <a:srgbClr val="000000"/>
                </a:solidFill>
                <a:latin typeface="calibri"/>
              </a:rPr>
              <a:t>Hur nöjd är du med den feedback du fick vid slutbedömning?</a:t>
            </a:r>
          </a:p>
        </p:txBody>
      </p:sp>
      <p:graphicFrame>
        <p:nvGraphicFramePr>
          <p:cNvPr id="3" name="New Table"/>
          <p:cNvGraphicFramePr>
            <a:graphicFrameLocks noGrp="1"/>
          </p:cNvGraphicFramePr>
          <p:nvPr/>
        </p:nvGraphicFramePr>
        <p:xfrm>
          <a:off x="711200" y="1168400"/>
          <a:ext cx="4216400" cy="2194560"/>
        </p:xfrm>
        <a:graphic>
          <a:graphicData uri="http://schemas.openxmlformats.org/drawingml/2006/table">
            <a:tbl>
              <a:tblPr bandRow="1">
                <a:tableStyleId>{5C22544A-7EE6-4342-B048-85BDC9FD1C3A}</a:tableStyleId>
              </a:tblPr>
              <a:tblGrid>
                <a:gridCol w="2528287">
                  <a:extLst>
                    <a:ext uri="{9D8B030D-6E8A-4147-A177-3AD203B41FA5}">
                      <a16:colId xmlns:a16="http://schemas.microsoft.com/office/drawing/2014/main" val="20000"/>
                    </a:ext>
                  </a:extLst>
                </a:gridCol>
                <a:gridCol w="895993">
                  <a:extLst>
                    <a:ext uri="{9D8B030D-6E8A-4147-A177-3AD203B41FA5}">
                      <a16:colId xmlns:a16="http://schemas.microsoft.com/office/drawing/2014/main" val="20001"/>
                    </a:ext>
                  </a:extLst>
                </a:gridCol>
                <a:gridCol w="792120">
                  <a:extLst>
                    <a:ext uri="{9D8B030D-6E8A-4147-A177-3AD203B41FA5}">
                      <a16:colId xmlns:a16="http://schemas.microsoft.com/office/drawing/2014/main" val="20002"/>
                    </a:ext>
                  </a:extLst>
                </a:gridCol>
              </a:tblGrid>
              <a:tr h="0">
                <a:tc>
                  <a:txBody>
                    <a:bodyPr/>
                    <a:lstStyle/>
                    <a:p>
                      <a:pPr algn="l"/>
                      <a:r>
                        <a:rPr sz="1200">
                          <a:solidFill>
                            <a:srgbClr val="000000"/>
                          </a:solidFill>
                          <a:latin typeface="calibri"/>
                        </a:rPr>
                        <a:t>Namn</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Antal</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0">
                <a:tc>
                  <a:txBody>
                    <a:bodyPr/>
                    <a:lstStyle/>
                    <a:p>
                      <a:pPr algn="l"/>
                      <a:r>
                        <a:rPr sz="1200">
                          <a:solidFill>
                            <a:srgbClr val="000000"/>
                          </a:solidFill>
                          <a:latin typeface="calibri"/>
                        </a:rPr>
                        <a:t>1. Mycket missnöjd</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1"/>
                  </a:ext>
                </a:extLst>
              </a:tr>
              <a:tr h="0">
                <a:tc>
                  <a:txBody>
                    <a:bodyPr/>
                    <a:lstStyle/>
                    <a:p>
                      <a:pPr algn="l"/>
                      <a:r>
                        <a:rPr sz="1200">
                          <a:solidFill>
                            <a:srgbClr val="000000"/>
                          </a:solidFill>
                          <a:latin typeface="calibri"/>
                        </a:rPr>
                        <a:t>2</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0">
                <a:tc>
                  <a:txBody>
                    <a:bodyPr/>
                    <a:lstStyle/>
                    <a:p>
                      <a:pPr algn="l"/>
                      <a:r>
                        <a:rPr sz="1200">
                          <a:solidFill>
                            <a:srgbClr val="000000"/>
                          </a:solidFill>
                          <a:latin typeface="calibri"/>
                        </a:rPr>
                        <a:t>3</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2</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0,9</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3"/>
                  </a:ext>
                </a:extLst>
              </a:tr>
              <a:tr h="0">
                <a:tc>
                  <a:txBody>
                    <a:bodyPr/>
                    <a:lstStyle/>
                    <a:p>
                      <a:pPr algn="l"/>
                      <a:r>
                        <a:rPr sz="1200">
                          <a:solidFill>
                            <a:srgbClr val="000000"/>
                          </a:solidFill>
                          <a:latin typeface="calibri"/>
                        </a:rPr>
                        <a:t>4</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30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13,1</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r h="0">
                <a:tc>
                  <a:txBody>
                    <a:bodyPr/>
                    <a:lstStyle/>
                    <a:p>
                      <a:pPr algn="l"/>
                      <a:r>
                        <a:rPr sz="1200">
                          <a:solidFill>
                            <a:srgbClr val="000000"/>
                          </a:solidFill>
                          <a:latin typeface="calibri"/>
                        </a:rPr>
                        <a:t>5. Mycket nöjd</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188</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82,1</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5"/>
                  </a:ext>
                </a:extLst>
              </a:tr>
              <a:tr h="0">
                <a:tc>
                  <a:txBody>
                    <a:bodyPr/>
                    <a:lstStyle/>
                    <a:p>
                      <a:pPr algn="l"/>
                      <a:r>
                        <a:rPr sz="1200">
                          <a:solidFill>
                            <a:srgbClr val="000000"/>
                          </a:solidFill>
                          <a:latin typeface="calibri"/>
                        </a:rPr>
                        <a:t>Ej aktuellt/vet ej</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9</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3,9</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6"/>
                  </a:ext>
                </a:extLst>
              </a:tr>
              <a:tr h="0">
                <a:tc>
                  <a:txBody>
                    <a:bodyPr/>
                    <a:lstStyle/>
                    <a:p>
                      <a:pPr algn="r"/>
                      <a:r>
                        <a:rPr sz="1200" b="1">
                          <a:solidFill>
                            <a:srgbClr val="000000"/>
                          </a:solidFill>
                          <a:latin typeface="calibri"/>
                        </a:rPr>
                        <a:t>Total</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b="1">
                          <a:solidFill>
                            <a:srgbClr val="000000"/>
                          </a:solidFill>
                          <a:latin typeface="calibri"/>
                        </a:rPr>
                        <a:t>229</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b="1">
                          <a:solidFill>
                            <a:srgbClr val="000000"/>
                          </a:solidFill>
                          <a:latin typeface="calibri"/>
                        </a:rPr>
                        <a:t>100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7"/>
                  </a:ext>
                </a:extLst>
              </a:tr>
            </a:tbl>
          </a:graphicData>
        </a:graphic>
      </p:graphicFrame>
      <p:graphicFrame>
        <p:nvGraphicFramePr>
          <p:cNvPr id="4" name="New Table"/>
          <p:cNvGraphicFramePr>
            <a:graphicFrameLocks noGrp="1"/>
          </p:cNvGraphicFramePr>
          <p:nvPr/>
        </p:nvGraphicFramePr>
        <p:xfrm>
          <a:off x="711200" y="3492500"/>
          <a:ext cx="4216400" cy="548640"/>
        </p:xfrm>
        <a:graphic>
          <a:graphicData uri="http://schemas.openxmlformats.org/drawingml/2006/table">
            <a:tbl>
              <a:tblPr bandRow="1">
                <a:tableStyleId>{5C22544A-7EE6-4342-B048-85BDC9FD1C3A}</a:tableStyleId>
              </a:tblPr>
              <a:tblGrid>
                <a:gridCol w="4216400">
                  <a:extLst>
                    <a:ext uri="{9D8B030D-6E8A-4147-A177-3AD203B41FA5}">
                      <a16:colId xmlns:a16="http://schemas.microsoft.com/office/drawing/2014/main" val="20000"/>
                    </a:ext>
                  </a:extLst>
                </a:gridCol>
              </a:tblGrid>
              <a:tr h="0">
                <a:tc>
                  <a:txBody>
                    <a:bodyPr/>
                    <a:lstStyle/>
                    <a:p>
                      <a:pPr algn="l"/>
                      <a:r>
                        <a:rPr sz="1200">
                          <a:solidFill>
                            <a:srgbClr val="000000"/>
                          </a:solidFill>
                          <a:latin typeface="calibri"/>
                        </a:rPr>
                        <a:t>Svarsfrekvens</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0">
                <a:tc>
                  <a:txBody>
                    <a:bodyPr/>
                    <a:lstStyle/>
                    <a:p>
                      <a:pPr algn="l"/>
                      <a:r>
                        <a:rPr sz="1200">
                          <a:solidFill>
                            <a:srgbClr val="000000"/>
                          </a:solidFill>
                          <a:latin typeface="calibri"/>
                        </a:rPr>
                        <a:t>99,1% (229/231)</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1"/>
                  </a:ext>
                </a:extLst>
              </a:tr>
            </a:tbl>
          </a:graphicData>
        </a:graphic>
      </p:graphicFrame>
      <p:sp>
        <p:nvSpPr>
          <p:cNvPr id="5" name="New shape"/>
          <p:cNvSpPr/>
          <p:nvPr/>
        </p:nvSpPr>
        <p:spPr>
          <a:xfrm>
            <a:off x="5105400" y="1168400"/>
            <a:ext cx="3333750" cy="2857500"/>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711200" y="711200"/>
            <a:ext cx="7737052" cy="3203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rIns="0" rtlCol="0" anchor="ctr">
            <a:spAutoFit/>
          </a:bodyPr>
          <a:lstStyle/>
          <a:p>
            <a:pPr algn="l"/>
            <a:r>
              <a:rPr sz="1500">
                <a:solidFill>
                  <a:srgbClr val="000000"/>
                </a:solidFill>
                <a:latin typeface="calibri"/>
              </a:rPr>
              <a:t>Hur nöjd är du med din utveckling mot kommande yrkesroll?</a:t>
            </a:r>
          </a:p>
        </p:txBody>
      </p:sp>
      <p:graphicFrame>
        <p:nvGraphicFramePr>
          <p:cNvPr id="3" name="New Table"/>
          <p:cNvGraphicFramePr>
            <a:graphicFrameLocks noGrp="1"/>
          </p:cNvGraphicFramePr>
          <p:nvPr/>
        </p:nvGraphicFramePr>
        <p:xfrm>
          <a:off x="711200" y="1168400"/>
          <a:ext cx="4216400" cy="1920240"/>
        </p:xfrm>
        <a:graphic>
          <a:graphicData uri="http://schemas.openxmlformats.org/drawingml/2006/table">
            <a:tbl>
              <a:tblPr bandRow="1">
                <a:tableStyleId>{5C22544A-7EE6-4342-B048-85BDC9FD1C3A}</a:tableStyleId>
              </a:tblPr>
              <a:tblGrid>
                <a:gridCol w="2528287">
                  <a:extLst>
                    <a:ext uri="{9D8B030D-6E8A-4147-A177-3AD203B41FA5}">
                      <a16:colId xmlns:a16="http://schemas.microsoft.com/office/drawing/2014/main" val="20000"/>
                    </a:ext>
                  </a:extLst>
                </a:gridCol>
                <a:gridCol w="895993">
                  <a:extLst>
                    <a:ext uri="{9D8B030D-6E8A-4147-A177-3AD203B41FA5}">
                      <a16:colId xmlns:a16="http://schemas.microsoft.com/office/drawing/2014/main" val="20001"/>
                    </a:ext>
                  </a:extLst>
                </a:gridCol>
                <a:gridCol w="792120">
                  <a:extLst>
                    <a:ext uri="{9D8B030D-6E8A-4147-A177-3AD203B41FA5}">
                      <a16:colId xmlns:a16="http://schemas.microsoft.com/office/drawing/2014/main" val="20002"/>
                    </a:ext>
                  </a:extLst>
                </a:gridCol>
              </a:tblGrid>
              <a:tr h="0">
                <a:tc>
                  <a:txBody>
                    <a:bodyPr/>
                    <a:lstStyle/>
                    <a:p>
                      <a:pPr algn="l"/>
                      <a:r>
                        <a:rPr sz="1200">
                          <a:solidFill>
                            <a:srgbClr val="000000"/>
                          </a:solidFill>
                          <a:latin typeface="calibri"/>
                        </a:rPr>
                        <a:t>Namn</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Antal</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0">
                <a:tc>
                  <a:txBody>
                    <a:bodyPr/>
                    <a:lstStyle/>
                    <a:p>
                      <a:pPr algn="l"/>
                      <a:r>
                        <a:rPr sz="1200">
                          <a:solidFill>
                            <a:srgbClr val="000000"/>
                          </a:solidFill>
                          <a:latin typeface="calibri"/>
                        </a:rPr>
                        <a:t>1. Mycket missnöjd</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1"/>
                  </a:ext>
                </a:extLst>
              </a:tr>
              <a:tr h="0">
                <a:tc>
                  <a:txBody>
                    <a:bodyPr/>
                    <a:lstStyle/>
                    <a:p>
                      <a:pPr algn="l"/>
                      <a:r>
                        <a:rPr sz="1200">
                          <a:solidFill>
                            <a:srgbClr val="000000"/>
                          </a:solidFill>
                          <a:latin typeface="calibri"/>
                        </a:rPr>
                        <a:t>2</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0">
                <a:tc>
                  <a:txBody>
                    <a:bodyPr/>
                    <a:lstStyle/>
                    <a:p>
                      <a:pPr algn="l"/>
                      <a:r>
                        <a:rPr sz="1200">
                          <a:solidFill>
                            <a:srgbClr val="000000"/>
                          </a:solidFill>
                          <a:latin typeface="calibri"/>
                        </a:rPr>
                        <a:t>3</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5</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2,2</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3"/>
                  </a:ext>
                </a:extLst>
              </a:tr>
              <a:tr h="0">
                <a:tc>
                  <a:txBody>
                    <a:bodyPr/>
                    <a:lstStyle/>
                    <a:p>
                      <a:pPr algn="l"/>
                      <a:r>
                        <a:rPr sz="1200">
                          <a:solidFill>
                            <a:srgbClr val="000000"/>
                          </a:solidFill>
                          <a:latin typeface="calibri"/>
                        </a:rPr>
                        <a:t>4</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65</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28,3</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r h="0">
                <a:tc>
                  <a:txBody>
                    <a:bodyPr/>
                    <a:lstStyle/>
                    <a:p>
                      <a:pPr algn="l"/>
                      <a:r>
                        <a:rPr sz="1200">
                          <a:solidFill>
                            <a:srgbClr val="000000"/>
                          </a:solidFill>
                          <a:latin typeface="calibri"/>
                        </a:rPr>
                        <a:t>5. Mycket nöjd</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160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69,6</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5"/>
                  </a:ext>
                </a:extLst>
              </a:tr>
              <a:tr h="0">
                <a:tc>
                  <a:txBody>
                    <a:bodyPr/>
                    <a:lstStyle/>
                    <a:p>
                      <a:pPr algn="r"/>
                      <a:r>
                        <a:rPr sz="1200" b="1">
                          <a:solidFill>
                            <a:srgbClr val="000000"/>
                          </a:solidFill>
                          <a:latin typeface="calibri"/>
                        </a:rPr>
                        <a:t>Total</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b="1">
                          <a:solidFill>
                            <a:srgbClr val="000000"/>
                          </a:solidFill>
                          <a:latin typeface="calibri"/>
                        </a:rPr>
                        <a:t>230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b="1">
                          <a:solidFill>
                            <a:srgbClr val="000000"/>
                          </a:solidFill>
                          <a:latin typeface="calibri"/>
                        </a:rPr>
                        <a:t>100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6"/>
                  </a:ext>
                </a:extLst>
              </a:tr>
            </a:tbl>
          </a:graphicData>
        </a:graphic>
      </p:graphicFrame>
      <p:graphicFrame>
        <p:nvGraphicFramePr>
          <p:cNvPr id="4" name="New Table"/>
          <p:cNvGraphicFramePr>
            <a:graphicFrameLocks noGrp="1"/>
          </p:cNvGraphicFramePr>
          <p:nvPr/>
        </p:nvGraphicFramePr>
        <p:xfrm>
          <a:off x="711200" y="3225800"/>
          <a:ext cx="4216400" cy="548640"/>
        </p:xfrm>
        <a:graphic>
          <a:graphicData uri="http://schemas.openxmlformats.org/drawingml/2006/table">
            <a:tbl>
              <a:tblPr bandRow="1">
                <a:tableStyleId>{5C22544A-7EE6-4342-B048-85BDC9FD1C3A}</a:tableStyleId>
              </a:tblPr>
              <a:tblGrid>
                <a:gridCol w="4216400">
                  <a:extLst>
                    <a:ext uri="{9D8B030D-6E8A-4147-A177-3AD203B41FA5}">
                      <a16:colId xmlns:a16="http://schemas.microsoft.com/office/drawing/2014/main" val="20000"/>
                    </a:ext>
                  </a:extLst>
                </a:gridCol>
              </a:tblGrid>
              <a:tr h="0">
                <a:tc>
                  <a:txBody>
                    <a:bodyPr/>
                    <a:lstStyle/>
                    <a:p>
                      <a:pPr algn="l"/>
                      <a:r>
                        <a:rPr sz="1200">
                          <a:solidFill>
                            <a:srgbClr val="000000"/>
                          </a:solidFill>
                          <a:latin typeface="calibri"/>
                        </a:rPr>
                        <a:t>Svarsfrekvens</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0">
                <a:tc>
                  <a:txBody>
                    <a:bodyPr/>
                    <a:lstStyle/>
                    <a:p>
                      <a:pPr algn="l"/>
                      <a:r>
                        <a:rPr sz="1200">
                          <a:solidFill>
                            <a:srgbClr val="000000"/>
                          </a:solidFill>
                          <a:latin typeface="calibri"/>
                        </a:rPr>
                        <a:t>99,6% (230/231)</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1"/>
                  </a:ext>
                </a:extLst>
              </a:tr>
            </a:tbl>
          </a:graphicData>
        </a:graphic>
      </p:graphicFrame>
      <p:sp>
        <p:nvSpPr>
          <p:cNvPr id="5" name="New shape"/>
          <p:cNvSpPr/>
          <p:nvPr/>
        </p:nvSpPr>
        <p:spPr>
          <a:xfrm>
            <a:off x="5105400" y="1168400"/>
            <a:ext cx="3333750" cy="2857500"/>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711200" y="711200"/>
            <a:ext cx="7737052" cy="3203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rIns="0" rtlCol="0" anchor="ctr">
            <a:spAutoFit/>
          </a:bodyPr>
          <a:lstStyle/>
          <a:p>
            <a:pPr algn="l"/>
            <a:r>
              <a:rPr sz="1500">
                <a:solidFill>
                  <a:srgbClr val="000000"/>
                </a:solidFill>
                <a:latin typeface="calibri"/>
              </a:rPr>
              <a:t>Hur nöjd är du med din VFU/APL/praktik som helhet?</a:t>
            </a:r>
          </a:p>
        </p:txBody>
      </p:sp>
      <p:graphicFrame>
        <p:nvGraphicFramePr>
          <p:cNvPr id="3" name="New Table"/>
          <p:cNvGraphicFramePr>
            <a:graphicFrameLocks noGrp="1"/>
          </p:cNvGraphicFramePr>
          <p:nvPr/>
        </p:nvGraphicFramePr>
        <p:xfrm>
          <a:off x="711200" y="1168400"/>
          <a:ext cx="4216400" cy="1920240"/>
        </p:xfrm>
        <a:graphic>
          <a:graphicData uri="http://schemas.openxmlformats.org/drawingml/2006/table">
            <a:tbl>
              <a:tblPr bandRow="1">
                <a:tableStyleId>{5C22544A-7EE6-4342-B048-85BDC9FD1C3A}</a:tableStyleId>
              </a:tblPr>
              <a:tblGrid>
                <a:gridCol w="2528287">
                  <a:extLst>
                    <a:ext uri="{9D8B030D-6E8A-4147-A177-3AD203B41FA5}">
                      <a16:colId xmlns:a16="http://schemas.microsoft.com/office/drawing/2014/main" val="20000"/>
                    </a:ext>
                  </a:extLst>
                </a:gridCol>
                <a:gridCol w="895993">
                  <a:extLst>
                    <a:ext uri="{9D8B030D-6E8A-4147-A177-3AD203B41FA5}">
                      <a16:colId xmlns:a16="http://schemas.microsoft.com/office/drawing/2014/main" val="20001"/>
                    </a:ext>
                  </a:extLst>
                </a:gridCol>
                <a:gridCol w="792120">
                  <a:extLst>
                    <a:ext uri="{9D8B030D-6E8A-4147-A177-3AD203B41FA5}">
                      <a16:colId xmlns:a16="http://schemas.microsoft.com/office/drawing/2014/main" val="20002"/>
                    </a:ext>
                  </a:extLst>
                </a:gridCol>
              </a:tblGrid>
              <a:tr h="0">
                <a:tc>
                  <a:txBody>
                    <a:bodyPr/>
                    <a:lstStyle/>
                    <a:p>
                      <a:pPr algn="l"/>
                      <a:r>
                        <a:rPr sz="1200">
                          <a:solidFill>
                            <a:srgbClr val="000000"/>
                          </a:solidFill>
                          <a:latin typeface="calibri"/>
                        </a:rPr>
                        <a:t>Namn</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Antal</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0">
                <a:tc>
                  <a:txBody>
                    <a:bodyPr/>
                    <a:lstStyle/>
                    <a:p>
                      <a:pPr algn="l"/>
                      <a:r>
                        <a:rPr sz="1200">
                          <a:solidFill>
                            <a:srgbClr val="000000"/>
                          </a:solidFill>
                          <a:latin typeface="calibri"/>
                        </a:rPr>
                        <a:t>1. Mycket missnöjd</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1"/>
                  </a:ext>
                </a:extLst>
              </a:tr>
              <a:tr h="0">
                <a:tc>
                  <a:txBody>
                    <a:bodyPr/>
                    <a:lstStyle/>
                    <a:p>
                      <a:pPr algn="l"/>
                      <a:r>
                        <a:rPr sz="1200">
                          <a:solidFill>
                            <a:srgbClr val="000000"/>
                          </a:solidFill>
                          <a:latin typeface="calibri"/>
                        </a:rPr>
                        <a:t>2.</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2</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0,9</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0">
                <a:tc>
                  <a:txBody>
                    <a:bodyPr/>
                    <a:lstStyle/>
                    <a:p>
                      <a:pPr algn="l"/>
                      <a:r>
                        <a:rPr sz="1200">
                          <a:solidFill>
                            <a:srgbClr val="000000"/>
                          </a:solidFill>
                          <a:latin typeface="calibri"/>
                        </a:rPr>
                        <a:t>3.</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17</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7,4</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3"/>
                  </a:ext>
                </a:extLst>
              </a:tr>
              <a:tr h="0">
                <a:tc>
                  <a:txBody>
                    <a:bodyPr/>
                    <a:lstStyle/>
                    <a:p>
                      <a:pPr algn="l"/>
                      <a:r>
                        <a:rPr sz="1200">
                          <a:solidFill>
                            <a:srgbClr val="000000"/>
                          </a:solidFill>
                          <a:latin typeface="calibri"/>
                        </a:rPr>
                        <a:t>4.</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47</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20,4</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r h="0">
                <a:tc>
                  <a:txBody>
                    <a:bodyPr/>
                    <a:lstStyle/>
                    <a:p>
                      <a:pPr algn="l"/>
                      <a:r>
                        <a:rPr sz="1200">
                          <a:solidFill>
                            <a:srgbClr val="000000"/>
                          </a:solidFill>
                          <a:latin typeface="calibri"/>
                        </a:rPr>
                        <a:t>5. Mycket nöjd</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164</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71,3</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5"/>
                  </a:ext>
                </a:extLst>
              </a:tr>
              <a:tr h="0">
                <a:tc>
                  <a:txBody>
                    <a:bodyPr/>
                    <a:lstStyle/>
                    <a:p>
                      <a:pPr algn="r"/>
                      <a:r>
                        <a:rPr sz="1200" b="1">
                          <a:solidFill>
                            <a:srgbClr val="000000"/>
                          </a:solidFill>
                          <a:latin typeface="calibri"/>
                        </a:rPr>
                        <a:t>Total</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b="1">
                          <a:solidFill>
                            <a:srgbClr val="000000"/>
                          </a:solidFill>
                          <a:latin typeface="calibri"/>
                        </a:rPr>
                        <a:t>230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b="1">
                          <a:solidFill>
                            <a:srgbClr val="000000"/>
                          </a:solidFill>
                          <a:latin typeface="calibri"/>
                        </a:rPr>
                        <a:t>100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6"/>
                  </a:ext>
                </a:extLst>
              </a:tr>
            </a:tbl>
          </a:graphicData>
        </a:graphic>
      </p:graphicFrame>
      <p:graphicFrame>
        <p:nvGraphicFramePr>
          <p:cNvPr id="4" name="New Table"/>
          <p:cNvGraphicFramePr>
            <a:graphicFrameLocks noGrp="1"/>
          </p:cNvGraphicFramePr>
          <p:nvPr/>
        </p:nvGraphicFramePr>
        <p:xfrm>
          <a:off x="711200" y="3225800"/>
          <a:ext cx="4216400" cy="548640"/>
        </p:xfrm>
        <a:graphic>
          <a:graphicData uri="http://schemas.openxmlformats.org/drawingml/2006/table">
            <a:tbl>
              <a:tblPr bandRow="1">
                <a:tableStyleId>{5C22544A-7EE6-4342-B048-85BDC9FD1C3A}</a:tableStyleId>
              </a:tblPr>
              <a:tblGrid>
                <a:gridCol w="4216400">
                  <a:extLst>
                    <a:ext uri="{9D8B030D-6E8A-4147-A177-3AD203B41FA5}">
                      <a16:colId xmlns:a16="http://schemas.microsoft.com/office/drawing/2014/main" val="20000"/>
                    </a:ext>
                  </a:extLst>
                </a:gridCol>
              </a:tblGrid>
              <a:tr h="0">
                <a:tc>
                  <a:txBody>
                    <a:bodyPr/>
                    <a:lstStyle/>
                    <a:p>
                      <a:pPr algn="l"/>
                      <a:r>
                        <a:rPr sz="1200">
                          <a:solidFill>
                            <a:srgbClr val="000000"/>
                          </a:solidFill>
                          <a:latin typeface="calibri"/>
                        </a:rPr>
                        <a:t>Svarsfrekvens</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0">
                <a:tc>
                  <a:txBody>
                    <a:bodyPr/>
                    <a:lstStyle/>
                    <a:p>
                      <a:pPr algn="l"/>
                      <a:r>
                        <a:rPr sz="1200">
                          <a:solidFill>
                            <a:srgbClr val="000000"/>
                          </a:solidFill>
                          <a:latin typeface="calibri"/>
                        </a:rPr>
                        <a:t>99,6% (230/231)</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1"/>
                  </a:ext>
                </a:extLst>
              </a:tr>
            </a:tbl>
          </a:graphicData>
        </a:graphic>
      </p:graphicFrame>
      <p:sp>
        <p:nvSpPr>
          <p:cNvPr id="5" name="New shape"/>
          <p:cNvSpPr/>
          <p:nvPr/>
        </p:nvSpPr>
        <p:spPr>
          <a:xfrm>
            <a:off x="5105400" y="1168400"/>
            <a:ext cx="3333750" cy="2857500"/>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711200" y="711200"/>
            <a:ext cx="7737052" cy="146450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rIns="0" rtlCol="0" anchor="ctr">
            <a:spAutoFit/>
          </a:bodyPr>
          <a:lstStyle/>
          <a:p>
            <a:pPr>
              <a:spcBef>
                <a:spcPct val="43750"/>
              </a:spcBef>
              <a:spcAft>
                <a:spcPct val="43750"/>
              </a:spcAft>
            </a:pPr>
            <a:r>
              <a:rPr sz="1500" b="1">
                <a:solidFill>
                  <a:srgbClr val="000000"/>
                </a:solidFill>
                <a:latin typeface="calibri"/>
              </a:rPr>
              <a:t>Sammanfattning av resultat</a:t>
            </a:r>
            <a:br>
              <a:rPr sz="1500" b="1">
                <a:solidFill>
                  <a:srgbClr val="000000"/>
                </a:solidFill>
                <a:latin typeface="calibri"/>
              </a:rPr>
            </a:br>
            <a:r>
              <a:rPr sz="1500">
                <a:solidFill>
                  <a:srgbClr val="000000"/>
                </a:solidFill>
                <a:latin typeface="calibri"/>
              </a:rPr>
              <a:t>En överväldigande majoritet av respondenterna, 71,3%, uttryckte högsta nivån av nöjdhet med sin VFU/APL/praktik genom att välja alternativet "5. Mycket nöjd". Endast en liten andel, 0,9% och 7,4%, valde de lägre nöjdhetsnivåerna "2." respektive "3.", medan 20,4% valde alternativ "4.". Ingen av respondenterna valde det lägsta nöjdhetsalternativet "1. Mycket missnöjd". Detta indikerar att de flesta deltagare är positivt inställda till sin praktikerfarenhet.</a:t>
            </a:r>
          </a:p>
        </p:txBody>
      </p:sp>
    </p:spTree>
  </p:cSld>
  <p:clrMapOvr>
    <a:masterClrMapping/>
  </p:clrMapOv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711200" y="711200"/>
            <a:ext cx="7737052" cy="3203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rIns="0" rtlCol="0" anchor="ctr">
            <a:spAutoFit/>
          </a:bodyPr>
          <a:lstStyle/>
          <a:p>
            <a:pPr algn="l"/>
            <a:r>
              <a:rPr sz="1500">
                <a:solidFill>
                  <a:srgbClr val="000000"/>
                </a:solidFill>
                <a:latin typeface="calibri"/>
              </a:rPr>
              <a:t>Har du ytterligare synpunkter, skriv nedan:</a:t>
            </a:r>
          </a:p>
        </p:txBody>
      </p:sp>
      <p:graphicFrame>
        <p:nvGraphicFramePr>
          <p:cNvPr id="3" name="New Table"/>
          <p:cNvGraphicFramePr>
            <a:graphicFrameLocks noGrp="1"/>
          </p:cNvGraphicFramePr>
          <p:nvPr/>
        </p:nvGraphicFramePr>
        <p:xfrm>
          <a:off x="711200" y="1168400"/>
          <a:ext cx="7721600" cy="2926080"/>
        </p:xfrm>
        <a:graphic>
          <a:graphicData uri="http://schemas.openxmlformats.org/drawingml/2006/table">
            <a:tbl>
              <a:tblPr bandRow="1">
                <a:tableStyleId>{5C22544A-7EE6-4342-B048-85BDC9FD1C3A}</a:tableStyleId>
              </a:tblPr>
              <a:tblGrid>
                <a:gridCol w="7721600">
                  <a:extLst>
                    <a:ext uri="{9D8B030D-6E8A-4147-A177-3AD203B41FA5}">
                      <a16:colId xmlns:a16="http://schemas.microsoft.com/office/drawing/2014/main" val="20000"/>
                    </a:ext>
                  </a:extLst>
                </a:gridCol>
              </a:tblGrid>
              <a:tr h="0">
                <a:tc>
                  <a:txBody>
                    <a:bodyPr/>
                    <a:lstStyle/>
                    <a:p>
                      <a:pPr algn="l"/>
                      <a:r>
                        <a:rPr sz="1200">
                          <a:solidFill>
                            <a:srgbClr val="000000"/>
                          </a:solidFill>
                          <a:latin typeface="calibri"/>
                        </a:rPr>
                        <a:t>Var på strokeavdelningen och var en fantastisk vfu</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0"/>
                  </a:ext>
                </a:extLst>
              </a:tr>
              <a:tr h="0">
                <a:tc>
                  <a:txBody>
                    <a:bodyPr/>
                    <a:lstStyle/>
                    <a:p>
                      <a:pPr algn="l"/>
                      <a:r>
                        <a:rPr sz="1200">
                          <a:solidFill>
                            <a:srgbClr val="000000"/>
                          </a:solidFill>
                          <a:latin typeface="calibri"/>
                        </a:rPr>
                        <a:t>Jag tycker att ni har varit jätte fina, jag gillar hur delar arbetsuppgifter, studenter. schemat. </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0">
                <a:tc>
                  <a:txBody>
                    <a:bodyPr/>
                    <a:lstStyle/>
                    <a:p>
                      <a:pPr algn="l"/>
                      <a:r>
                        <a:rPr sz="1200">
                          <a:solidFill>
                            <a:srgbClr val="000000"/>
                          </a:solidFill>
                          <a:latin typeface="calibri"/>
                        </a:rPr>
                        <a:t>Jag tycker att Geriatrik 1 är bra och lärorik plats.</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2"/>
                  </a:ext>
                </a:extLst>
              </a:tr>
              <a:tr h="0">
                <a:tc>
                  <a:txBody>
                    <a:bodyPr/>
                    <a:lstStyle/>
                    <a:p>
                      <a:pPr algn="l"/>
                      <a:r>
                        <a:rPr sz="1200">
                          <a:solidFill>
                            <a:srgbClr val="000000"/>
                          </a:solidFill>
                          <a:latin typeface="calibri"/>
                        </a:rPr>
                        <a:t>Mycket heterogen handledargrupp vilket gjorde det svårt att hålla en röd tråd och skapade en hel del förlorad tid till personanpassning.
</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3"/>
                  </a:ext>
                </a:extLst>
              </a:tr>
              <a:tr h="0">
                <a:tc>
                  <a:txBody>
                    <a:bodyPr/>
                    <a:lstStyle/>
                    <a:p>
                      <a:pPr algn="l"/>
                      <a:r>
                        <a:rPr sz="1200">
                          <a:solidFill>
                            <a:srgbClr val="000000"/>
                          </a:solidFill>
                          <a:latin typeface="calibri"/>
                        </a:rPr>
                        <a:t>Jag har fått ett bra bemötande på VFU placeringen med kunniga handledare som har varit engagerade i att skapa en så bra upplevelse som möjligt. Trots att tiden har varit väldigt kort har jag känt att jag har fått se och vara med på mycket och det är särskilt givande att få vara med och prova på olika saker. </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4"/>
                  </a:ext>
                </a:extLst>
              </a:tr>
              <a:tr h="0">
                <a:tc>
                  <a:txBody>
                    <a:bodyPr/>
                    <a:lstStyle/>
                    <a:p>
                      <a:pPr algn="l"/>
                      <a:r>
                        <a:rPr sz="1200">
                          <a:solidFill>
                            <a:srgbClr val="000000"/>
                          </a:solidFill>
                          <a:latin typeface="calibri"/>
                        </a:rPr>
                        <a:t>Har bara gott att säga! Bra handledning, trevlig personal och ett professionellt och pedagogiskt bemötande. Jag gillar verkligen upplägget med att alla delar av dagen ʺbyggdeʺ på varandra, vilket gav en större förståelse för provets flöde på labbet. Tycker även att det var en bra balans mellan att praktiskt få prova på olika moment samt att få lyssna och ta in information och ställa frågor. </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5"/>
                  </a:ext>
                </a:extLst>
              </a:tr>
            </a:tbl>
          </a:graphicData>
        </a:graphic>
      </p:graphicFrame>
      <p:sp>
        <p:nvSpPr>
          <p:cNvPr id="4" name="New shape"/>
          <p:cNvSpPr/>
          <p:nvPr/>
        </p:nvSpPr>
        <p:spPr>
          <a:xfrm>
            <a:off x="8178800" y="4221480"/>
            <a:ext cx="254000" cy="0"/>
          </a:xfrm>
          <a:prstGeom prst="straightConnector1">
            <a:avLst/>
          </a:prstGeom>
          <a:ln>
            <a:solidFill>
              <a:srgbClr val="00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Tree>
  </p:cSld>
  <p:clrMapOvr>
    <a:masterClrMapping/>
  </p:clrMapOv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711200" y="711200"/>
            <a:ext cx="7737052" cy="3203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rIns="0" rtlCol="0" anchor="ctr">
            <a:spAutoFit/>
          </a:bodyPr>
          <a:lstStyle/>
          <a:p>
            <a:pPr algn="l"/>
            <a:r>
              <a:rPr sz="1500">
                <a:solidFill>
                  <a:srgbClr val="000000"/>
                </a:solidFill>
                <a:latin typeface="calibri"/>
              </a:rPr>
              <a:t>Har du ytterligare synpunkter, skriv nedan:</a:t>
            </a:r>
          </a:p>
        </p:txBody>
      </p:sp>
      <p:sp>
        <p:nvSpPr>
          <p:cNvPr id="3" name="New shape"/>
          <p:cNvSpPr/>
          <p:nvPr/>
        </p:nvSpPr>
        <p:spPr>
          <a:xfrm>
            <a:off x="711200" y="1168400"/>
            <a:ext cx="254000" cy="0"/>
          </a:xfrm>
          <a:prstGeom prst="straightConnector1">
            <a:avLst/>
          </a:prstGeom>
          <a:ln>
            <a:solidFill>
              <a:srgbClr val="00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graphicFrame>
        <p:nvGraphicFramePr>
          <p:cNvPr id="4" name="New Table"/>
          <p:cNvGraphicFramePr>
            <a:graphicFrameLocks noGrp="1"/>
          </p:cNvGraphicFramePr>
          <p:nvPr/>
        </p:nvGraphicFramePr>
        <p:xfrm>
          <a:off x="711200" y="1295400"/>
          <a:ext cx="7721600" cy="3017520"/>
        </p:xfrm>
        <a:graphic>
          <a:graphicData uri="http://schemas.openxmlformats.org/drawingml/2006/table">
            <a:tbl>
              <a:tblPr bandRow="1">
                <a:tableStyleId>{5C22544A-7EE6-4342-B048-85BDC9FD1C3A}</a:tableStyleId>
              </a:tblPr>
              <a:tblGrid>
                <a:gridCol w="7721600">
                  <a:extLst>
                    <a:ext uri="{9D8B030D-6E8A-4147-A177-3AD203B41FA5}">
                      <a16:colId xmlns:a16="http://schemas.microsoft.com/office/drawing/2014/main" val="20000"/>
                    </a:ext>
                  </a:extLst>
                </a:gridCol>
              </a:tblGrid>
              <a:tr h="0">
                <a:tc>
                  <a:txBody>
                    <a:bodyPr/>
                    <a:lstStyle/>
                    <a:p>
                      <a:pPr algn="l"/>
                      <a:r>
                        <a:rPr sz="1200">
                          <a:solidFill>
                            <a:srgbClr val="000000"/>
                          </a:solidFill>
                          <a:latin typeface="calibri"/>
                        </a:rPr>
                        <a:t>Jag är jättenöjd med den här placeringen, det har varit min absoluta favorit. Arbetsuppgifterna är varierande och väldigt spännande med en miljö där man känner att man kan utvecklas och trevlig personal som bidrar till en härlig atmosfär. </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0"/>
                  </a:ext>
                </a:extLst>
              </a:tr>
              <a:tr h="0">
                <a:tc>
                  <a:txBody>
                    <a:bodyPr/>
                    <a:lstStyle/>
                    <a:p>
                      <a:pPr algn="l"/>
                      <a:r>
                        <a:rPr sz="1200">
                          <a:solidFill>
                            <a:srgbClr val="000000"/>
                          </a:solidFill>
                          <a:latin typeface="calibri"/>
                        </a:rPr>
                        <a:t>Supernöjd! Trevliga och pedagogiska handledare.</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0">
                <a:tc>
                  <a:txBody>
                    <a:bodyPr/>
                    <a:lstStyle/>
                    <a:p>
                      <a:pPr algn="l"/>
                      <a:r>
                        <a:rPr sz="1200">
                          <a:solidFill>
                            <a:srgbClr val="000000"/>
                          </a:solidFill>
                          <a:latin typeface="calibri"/>
                        </a:rPr>
                        <a:t>Det har varit en väldigt givande placering på MAVA. Utmanande men utvecklande. Väldigt trevligt bemött av alla medarbetare.</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2"/>
                  </a:ext>
                </a:extLst>
              </a:tr>
              <a:tr h="0">
                <a:tc>
                  <a:txBody>
                    <a:bodyPr/>
                    <a:lstStyle/>
                    <a:p>
                      <a:pPr algn="l"/>
                      <a:r>
                        <a:rPr sz="1200">
                          <a:solidFill>
                            <a:srgbClr val="000000"/>
                          </a:solidFill>
                          <a:latin typeface="calibri"/>
                        </a:rPr>
                        <a:t>Otroligt bra välkomnande, inte bara från handledare utan även andra medarbetare. Folk verkade vara vana vid att ha studenter och var duktiga på att snappa upp en vid moment de tänkte att vi kunde vara intresserade av. Handledningen var toppen, man fick mycket stöttning och hjälp samt utrymme att fundera själv kring olika patienter.</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3"/>
                  </a:ext>
                </a:extLst>
              </a:tr>
              <a:tr h="0">
                <a:tc>
                  <a:txBody>
                    <a:bodyPr/>
                    <a:lstStyle/>
                    <a:p>
                      <a:pPr algn="l"/>
                      <a:r>
                        <a:rPr sz="1200">
                          <a:solidFill>
                            <a:srgbClr val="000000"/>
                          </a:solidFill>
                          <a:latin typeface="calibri"/>
                        </a:rPr>
                        <a:t>Alla har varit otroligt pedagogiska och tålmodiga. Både läkare, uskor och ssk. Tacksam och glad. </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4"/>
                  </a:ext>
                </a:extLst>
              </a:tr>
              <a:tr h="0">
                <a:tc>
                  <a:txBody>
                    <a:bodyPr/>
                    <a:lstStyle/>
                    <a:p>
                      <a:pPr algn="l"/>
                      <a:r>
                        <a:rPr sz="1200">
                          <a:solidFill>
                            <a:srgbClr val="000000"/>
                          </a:solidFill>
                          <a:latin typeface="calibri"/>
                        </a:rPr>
                        <a:t>Geriatriken avdelning 4 är bäst! Personalen har tagit så väl hand om mig som student och jag har känt mig som en i gänget. Väldigt högt till tak och inga frågor har känt dumma. Otroligt kompetenta sjuksköterskor som sett utvecklingsområden och handlett efter behov. </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5"/>
                  </a:ext>
                </a:extLst>
              </a:tr>
              <a:tr h="0">
                <a:tc>
                  <a:txBody>
                    <a:bodyPr/>
                    <a:lstStyle/>
                    <a:p>
                      <a:pPr algn="l"/>
                      <a:r>
                        <a:rPr sz="1200">
                          <a:solidFill>
                            <a:srgbClr val="000000"/>
                          </a:solidFill>
                          <a:latin typeface="calibri"/>
                        </a:rPr>
                        <a:t>Inte behöva byta handledare så ofta. </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6"/>
                  </a:ext>
                </a:extLst>
              </a:tr>
            </a:tbl>
          </a:graphicData>
        </a:graphic>
      </p:graphicFrame>
      <p:sp>
        <p:nvSpPr>
          <p:cNvPr id="5" name="New shape"/>
          <p:cNvSpPr/>
          <p:nvPr/>
        </p:nvSpPr>
        <p:spPr>
          <a:xfrm>
            <a:off x="8178800" y="4439920"/>
            <a:ext cx="254000" cy="0"/>
          </a:xfrm>
          <a:prstGeom prst="straightConnector1">
            <a:avLst/>
          </a:prstGeom>
          <a:ln>
            <a:solidFill>
              <a:srgbClr val="00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Tree>
  </p:cSld>
  <p:clrMapOvr>
    <a:masterClrMapping/>
  </p:clrMapOv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711200" y="711200"/>
            <a:ext cx="7737052" cy="3203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rIns="0" rtlCol="0" anchor="ctr">
            <a:spAutoFit/>
          </a:bodyPr>
          <a:lstStyle/>
          <a:p>
            <a:pPr algn="l"/>
            <a:r>
              <a:rPr sz="1500">
                <a:solidFill>
                  <a:srgbClr val="000000"/>
                </a:solidFill>
                <a:latin typeface="calibri"/>
              </a:rPr>
              <a:t>Har du ytterligare synpunkter, skriv nedan:</a:t>
            </a:r>
          </a:p>
        </p:txBody>
      </p:sp>
      <p:sp>
        <p:nvSpPr>
          <p:cNvPr id="3" name="New shape"/>
          <p:cNvSpPr/>
          <p:nvPr/>
        </p:nvSpPr>
        <p:spPr>
          <a:xfrm>
            <a:off x="711200" y="1168400"/>
            <a:ext cx="254000" cy="0"/>
          </a:xfrm>
          <a:prstGeom prst="straightConnector1">
            <a:avLst/>
          </a:prstGeom>
          <a:ln>
            <a:solidFill>
              <a:srgbClr val="00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graphicFrame>
        <p:nvGraphicFramePr>
          <p:cNvPr id="4" name="New Table"/>
          <p:cNvGraphicFramePr>
            <a:graphicFrameLocks noGrp="1"/>
          </p:cNvGraphicFramePr>
          <p:nvPr/>
        </p:nvGraphicFramePr>
        <p:xfrm>
          <a:off x="711200" y="1295400"/>
          <a:ext cx="7721600" cy="2743200"/>
        </p:xfrm>
        <a:graphic>
          <a:graphicData uri="http://schemas.openxmlformats.org/drawingml/2006/table">
            <a:tbl>
              <a:tblPr bandRow="1">
                <a:tableStyleId>{5C22544A-7EE6-4342-B048-85BDC9FD1C3A}</a:tableStyleId>
              </a:tblPr>
              <a:tblGrid>
                <a:gridCol w="7721600">
                  <a:extLst>
                    <a:ext uri="{9D8B030D-6E8A-4147-A177-3AD203B41FA5}">
                      <a16:colId xmlns:a16="http://schemas.microsoft.com/office/drawing/2014/main" val="20000"/>
                    </a:ext>
                  </a:extLst>
                </a:gridCol>
              </a:tblGrid>
              <a:tr h="0">
                <a:tc>
                  <a:txBody>
                    <a:bodyPr/>
                    <a:lstStyle/>
                    <a:p>
                      <a:pPr algn="l"/>
                      <a:r>
                        <a:rPr sz="1200">
                          <a:solidFill>
                            <a:srgbClr val="000000"/>
                          </a:solidFill>
                          <a:latin typeface="calibri"/>
                        </a:rPr>
                        <a:t>Handledningen på akutmottagningen var över förväntan. Som student på en VFU plats kan det bli lätt och känna sig ”ur vägen” men den känslan fick man aldrig. Man blev inspirerad av många inför sin kommande proffession</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0">
                <a:tc>
                  <a:txBody>
                    <a:bodyPr/>
                    <a:lstStyle/>
                    <a:p>
                      <a:pPr algn="l"/>
                      <a:r>
                        <a:rPr sz="1200">
                          <a:solidFill>
                            <a:srgbClr val="000000"/>
                          </a:solidFill>
                          <a:latin typeface="calibri"/>
                        </a:rPr>
                        <a:t>Hade varit bra att få börja första dagen med en eftermiddag för att inte bli stressad över vart man ska etc. 
Alternativt starta första dagen med en intro med huvudhandledare, se omkring på avdelningen och ha en ʺkortareʺ dag. 
Det gör inget att gå pass med icke vidareutbildade barnssk utan man lär sig mycket av att gå tillsammans med grundutbildade också!</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1"/>
                  </a:ext>
                </a:extLst>
              </a:tr>
              <a:tr h="0">
                <a:tc>
                  <a:txBody>
                    <a:bodyPr/>
                    <a:lstStyle/>
                    <a:p>
                      <a:pPr algn="l"/>
                      <a:r>
                        <a:rPr sz="1200">
                          <a:solidFill>
                            <a:srgbClr val="000000"/>
                          </a:solidFill>
                          <a:latin typeface="calibri"/>
                        </a:rPr>
                        <a:t>Trevlig och välkomnande personal. Skulle gärna haft mer information om kromatografin, eventuellt en till dag på mottagningen. Hade varit kul att träffa fler yrkesroller t.ex. läkare och kemister</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0">
                <a:tc>
                  <a:txBody>
                    <a:bodyPr/>
                    <a:lstStyle/>
                    <a:p>
                      <a:pPr algn="l"/>
                      <a:r>
                        <a:rPr sz="1200">
                          <a:solidFill>
                            <a:srgbClr val="000000"/>
                          </a:solidFill>
                          <a:latin typeface="calibri"/>
                        </a:rPr>
                        <a:t>Mycket trevlig arbetsplats där personalen visare stort engagemang i mitt lärande och omtanke om mig som person</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3"/>
                  </a:ext>
                </a:extLst>
              </a:tr>
              <a:tr h="0">
                <a:tc>
                  <a:txBody>
                    <a:bodyPr/>
                    <a:lstStyle/>
                    <a:p>
                      <a:pPr algn="l"/>
                      <a:r>
                        <a:rPr sz="1200">
                          <a:solidFill>
                            <a:srgbClr val="000000"/>
                          </a:solidFill>
                          <a:latin typeface="calibri"/>
                        </a:rPr>
                        <a:t>Tycker tt VFUʹn har varit mycket bra. Handledarna har varit toppen, pedagogiska och mycket trevliga. Uppskattar att VFUʹn hade flera inslag av peer-learning. </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r h="0">
                <a:tc>
                  <a:txBody>
                    <a:bodyPr/>
                    <a:lstStyle/>
                    <a:p>
                      <a:pPr algn="l"/>
                      <a:r>
                        <a:rPr sz="1200">
                          <a:solidFill>
                            <a:srgbClr val="000000"/>
                          </a:solidFill>
                          <a:latin typeface="calibri"/>
                        </a:rPr>
                        <a:t>Väldigt lärorikt och främjande för mitt framtida yrkesliv! Tack till alla handledare!</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5"/>
                  </a:ext>
                </a:extLst>
              </a:tr>
            </a:tbl>
          </a:graphicData>
        </a:graphic>
      </p:graphicFrame>
      <p:sp>
        <p:nvSpPr>
          <p:cNvPr id="5" name="New shape"/>
          <p:cNvSpPr/>
          <p:nvPr/>
        </p:nvSpPr>
        <p:spPr>
          <a:xfrm>
            <a:off x="8178800" y="4165600"/>
            <a:ext cx="254000" cy="0"/>
          </a:xfrm>
          <a:prstGeom prst="straightConnector1">
            <a:avLst/>
          </a:prstGeom>
          <a:ln>
            <a:solidFill>
              <a:srgbClr val="00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Tree>
  </p:cSld>
  <p:clrMapOvr>
    <a:masterClrMapping/>
  </p:clrMapOv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711200" y="711200"/>
            <a:ext cx="7737052" cy="3203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rIns="0" rtlCol="0" anchor="ctr">
            <a:spAutoFit/>
          </a:bodyPr>
          <a:lstStyle/>
          <a:p>
            <a:pPr algn="l"/>
            <a:r>
              <a:rPr sz="1500">
                <a:solidFill>
                  <a:srgbClr val="000000"/>
                </a:solidFill>
                <a:latin typeface="calibri"/>
              </a:rPr>
              <a:t>Har du ytterligare synpunkter, skriv nedan:</a:t>
            </a:r>
          </a:p>
        </p:txBody>
      </p:sp>
      <p:sp>
        <p:nvSpPr>
          <p:cNvPr id="3" name="New shape"/>
          <p:cNvSpPr/>
          <p:nvPr/>
        </p:nvSpPr>
        <p:spPr>
          <a:xfrm>
            <a:off x="711200" y="1168400"/>
            <a:ext cx="254000" cy="0"/>
          </a:xfrm>
          <a:prstGeom prst="straightConnector1">
            <a:avLst/>
          </a:prstGeom>
          <a:ln>
            <a:solidFill>
              <a:srgbClr val="00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graphicFrame>
        <p:nvGraphicFramePr>
          <p:cNvPr id="4" name="New Table"/>
          <p:cNvGraphicFramePr>
            <a:graphicFrameLocks noGrp="1"/>
          </p:cNvGraphicFramePr>
          <p:nvPr/>
        </p:nvGraphicFramePr>
        <p:xfrm>
          <a:off x="711200" y="1295400"/>
          <a:ext cx="7721600" cy="3017520"/>
        </p:xfrm>
        <a:graphic>
          <a:graphicData uri="http://schemas.openxmlformats.org/drawingml/2006/table">
            <a:tbl>
              <a:tblPr bandRow="1">
                <a:tableStyleId>{5C22544A-7EE6-4342-B048-85BDC9FD1C3A}</a:tableStyleId>
              </a:tblPr>
              <a:tblGrid>
                <a:gridCol w="7721600">
                  <a:extLst>
                    <a:ext uri="{9D8B030D-6E8A-4147-A177-3AD203B41FA5}">
                      <a16:colId xmlns:a16="http://schemas.microsoft.com/office/drawing/2014/main" val="20000"/>
                    </a:ext>
                  </a:extLst>
                </a:gridCol>
              </a:tblGrid>
              <a:tr h="0">
                <a:tc>
                  <a:txBody>
                    <a:bodyPr/>
                    <a:lstStyle/>
                    <a:p>
                      <a:pPr algn="l"/>
                      <a:r>
                        <a:rPr sz="1200">
                          <a:solidFill>
                            <a:srgbClr val="000000"/>
                          </a:solidFill>
                          <a:latin typeface="calibri"/>
                        </a:rPr>
                        <a:t>Bra, trevliga och tydliga handledare. Tyvärr (går inte att undvika) mycket studenter/inskolningar samtidigt. Som förbättringsförslag skulle personalen kunna bli bättre på att hälsa på de nya individerna, funnits enstaka som aldrig hälsat eller presenterat sig.</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0">
                <a:tc>
                  <a:txBody>
                    <a:bodyPr/>
                    <a:lstStyle/>
                    <a:p>
                      <a:pPr algn="l"/>
                      <a:r>
                        <a:rPr sz="1200">
                          <a:solidFill>
                            <a:srgbClr val="000000"/>
                          </a:solidFill>
                          <a:latin typeface="calibri"/>
                        </a:rPr>
                        <a:t>Jag tycker att VFU:n pa den har placeringen har varit valdigt spannande och gett mig en god inblick hur det ar att jobba pa denna typ av labb. Handledningen har varit mer an tillfredsstallande och jag kanner att det har funnits mycket utrymme for egen utveckling. Tack for en lyckad VFU!</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1"/>
                  </a:ext>
                </a:extLst>
              </a:tr>
              <a:tr h="0">
                <a:tc>
                  <a:txBody>
                    <a:bodyPr/>
                    <a:lstStyle/>
                    <a:p>
                      <a:pPr algn="l"/>
                      <a:r>
                        <a:rPr sz="1200">
                          <a:solidFill>
                            <a:srgbClr val="000000"/>
                          </a:solidFill>
                          <a:latin typeface="calibri"/>
                        </a:rPr>
                        <a:t>Har överlag fått jättefint bemötande från personal, sköterskor, uskor och underläkare. Har dock fått jobba med några överläkare som varit väldigt oprofessionella och nedlåtande, och som också varit otrevliga och nedlåtande mot sina egna studenter. Dessa läkare har sedan tidigare fått mycket klagomål, men det behöver få ett stopp. Det påverkar en väldigt mycket som student att bli nedtryckt dagligen av en överläkare. </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0">
                <a:tc>
                  <a:txBody>
                    <a:bodyPr/>
                    <a:lstStyle/>
                    <a:p>
                      <a:pPr algn="l"/>
                      <a:r>
                        <a:rPr sz="1200">
                          <a:solidFill>
                            <a:srgbClr val="000000"/>
                          </a:solidFill>
                          <a:latin typeface="calibri"/>
                        </a:rPr>
                        <a:t>Fick en jättebra inblick av vad som görs på Biobanken, skulle vara bra om jag fick se ett flödesschema av placeringar innan. Tack för den här tiden!</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3"/>
                  </a:ext>
                </a:extLst>
              </a:tr>
              <a:tr h="0">
                <a:tc>
                  <a:txBody>
                    <a:bodyPr/>
                    <a:lstStyle/>
                    <a:p>
                      <a:pPr algn="l"/>
                      <a:r>
                        <a:rPr sz="1200">
                          <a:solidFill>
                            <a:srgbClr val="000000"/>
                          </a:solidFill>
                          <a:latin typeface="calibri"/>
                        </a:rPr>
                        <a:t>Tack för en otroligt lärorik tid hos er! Det är lätt att utvecklas som student i en trygg och omhändertagande tillvaro, vilket jag har upplevt hos er. Fortsätt ta hand om era studenter/framtida kollegor!</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bl>
          </a:graphicData>
        </a:graphic>
      </p:graphicFrame>
      <p:sp>
        <p:nvSpPr>
          <p:cNvPr id="5" name="New shape"/>
          <p:cNvSpPr/>
          <p:nvPr/>
        </p:nvSpPr>
        <p:spPr>
          <a:xfrm>
            <a:off x="8178800" y="4439920"/>
            <a:ext cx="254000" cy="0"/>
          </a:xfrm>
          <a:prstGeom prst="straightConnector1">
            <a:avLst/>
          </a:prstGeom>
          <a:ln>
            <a:solidFill>
              <a:srgbClr val="00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711200" y="711200"/>
            <a:ext cx="7737052" cy="3203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rIns="0" rtlCol="0" anchor="ctr">
            <a:spAutoFit/>
          </a:bodyPr>
          <a:lstStyle/>
          <a:p>
            <a:pPr algn="l"/>
            <a:r>
              <a:rPr sz="1500">
                <a:solidFill>
                  <a:srgbClr val="000000"/>
                </a:solidFill>
                <a:latin typeface="calibri"/>
              </a:rPr>
              <a:t>Lycksele sjukhus Gör ditt val nedan. Saknas din avdelning, välj "annan".</a:t>
            </a:r>
          </a:p>
        </p:txBody>
      </p:sp>
      <p:sp>
        <p:nvSpPr>
          <p:cNvPr id="3" name="New shape"/>
          <p:cNvSpPr/>
          <p:nvPr/>
        </p:nvSpPr>
        <p:spPr>
          <a:xfrm>
            <a:off x="711200" y="1168400"/>
            <a:ext cx="254000" cy="0"/>
          </a:xfrm>
          <a:prstGeom prst="straightConnector1">
            <a:avLst/>
          </a:prstGeom>
          <a:ln>
            <a:solidFill>
              <a:srgbClr val="00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graphicFrame>
        <p:nvGraphicFramePr>
          <p:cNvPr id="4" name="New Table"/>
          <p:cNvGraphicFramePr>
            <a:graphicFrameLocks noGrp="1"/>
          </p:cNvGraphicFramePr>
          <p:nvPr/>
        </p:nvGraphicFramePr>
        <p:xfrm>
          <a:off x="711200" y="1295400"/>
          <a:ext cx="4216400" cy="3017520"/>
        </p:xfrm>
        <a:graphic>
          <a:graphicData uri="http://schemas.openxmlformats.org/drawingml/2006/table">
            <a:tbl>
              <a:tblPr bandRow="1">
                <a:tableStyleId>{5C22544A-7EE6-4342-B048-85BDC9FD1C3A}</a:tableStyleId>
              </a:tblPr>
              <a:tblGrid>
                <a:gridCol w="3150816">
                  <a:extLst>
                    <a:ext uri="{9D8B030D-6E8A-4147-A177-3AD203B41FA5}">
                      <a16:colId xmlns:a16="http://schemas.microsoft.com/office/drawing/2014/main" val="20000"/>
                    </a:ext>
                  </a:extLst>
                </a:gridCol>
                <a:gridCol w="565576">
                  <a:extLst>
                    <a:ext uri="{9D8B030D-6E8A-4147-A177-3AD203B41FA5}">
                      <a16:colId xmlns:a16="http://schemas.microsoft.com/office/drawing/2014/main" val="20001"/>
                    </a:ext>
                  </a:extLst>
                </a:gridCol>
                <a:gridCol w="500008">
                  <a:extLst>
                    <a:ext uri="{9D8B030D-6E8A-4147-A177-3AD203B41FA5}">
                      <a16:colId xmlns:a16="http://schemas.microsoft.com/office/drawing/2014/main" val="20002"/>
                    </a:ext>
                  </a:extLst>
                </a:gridCol>
              </a:tblGrid>
              <a:tr h="0">
                <a:tc>
                  <a:txBody>
                    <a:bodyPr/>
                    <a:lstStyle/>
                    <a:p>
                      <a:pPr algn="l"/>
                      <a:r>
                        <a:rPr sz="1200">
                          <a:solidFill>
                            <a:srgbClr val="000000"/>
                          </a:solidFill>
                          <a:latin typeface="calibri"/>
                        </a:rPr>
                        <a:t>Namn</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Antal</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0">
                <a:tc>
                  <a:txBody>
                    <a:bodyPr/>
                    <a:lstStyle/>
                    <a:p>
                      <a:pPr algn="l"/>
                      <a:r>
                        <a:rPr sz="1200">
                          <a:solidFill>
                            <a:srgbClr val="000000"/>
                          </a:solidFill>
                          <a:latin typeface="calibri"/>
                        </a:rPr>
                        <a:t>Psykmottagning i Vilhelmina</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1"/>
                  </a:ext>
                </a:extLst>
              </a:tr>
              <a:tr h="0">
                <a:tc>
                  <a:txBody>
                    <a:bodyPr/>
                    <a:lstStyle/>
                    <a:p>
                      <a:pPr algn="l"/>
                      <a:r>
                        <a:rPr sz="1200">
                          <a:solidFill>
                            <a:srgbClr val="000000"/>
                          </a:solidFill>
                          <a:latin typeface="calibri"/>
                        </a:rPr>
                        <a:t>Rehab och Strokeavdelning</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2</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12,5</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0">
                <a:tc>
                  <a:txBody>
                    <a:bodyPr/>
                    <a:lstStyle/>
                    <a:p>
                      <a:pPr algn="l"/>
                      <a:r>
                        <a:rPr sz="1200">
                          <a:solidFill>
                            <a:srgbClr val="000000"/>
                          </a:solidFill>
                          <a:latin typeface="calibri"/>
                        </a:rPr>
                        <a:t>Reumtologiska mottagningen</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3"/>
                  </a:ext>
                </a:extLst>
              </a:tr>
              <a:tr h="0">
                <a:tc>
                  <a:txBody>
                    <a:bodyPr/>
                    <a:lstStyle/>
                    <a:p>
                      <a:pPr algn="l"/>
                      <a:r>
                        <a:rPr sz="1200">
                          <a:solidFill>
                            <a:srgbClr val="000000"/>
                          </a:solidFill>
                          <a:latin typeface="calibri"/>
                        </a:rPr>
                        <a:t>Synrehab</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r h="0">
                <a:tc>
                  <a:txBody>
                    <a:bodyPr/>
                    <a:lstStyle/>
                    <a:p>
                      <a:pPr algn="l"/>
                      <a:r>
                        <a:rPr sz="1200">
                          <a:solidFill>
                            <a:srgbClr val="000000"/>
                          </a:solidFill>
                          <a:latin typeface="calibri"/>
                        </a:rPr>
                        <a:t>Särskilt stöd o hab för vuxna</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5"/>
                  </a:ext>
                </a:extLst>
              </a:tr>
              <a:tr h="0">
                <a:tc>
                  <a:txBody>
                    <a:bodyPr/>
                    <a:lstStyle/>
                    <a:p>
                      <a:pPr algn="l"/>
                      <a:r>
                        <a:rPr sz="1200">
                          <a:solidFill>
                            <a:srgbClr val="000000"/>
                          </a:solidFill>
                          <a:latin typeface="calibri"/>
                        </a:rPr>
                        <a:t>UVA</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6"/>
                  </a:ext>
                </a:extLst>
              </a:tr>
              <a:tr h="0">
                <a:tc>
                  <a:txBody>
                    <a:bodyPr/>
                    <a:lstStyle/>
                    <a:p>
                      <a:pPr algn="l"/>
                      <a:r>
                        <a:rPr sz="1200">
                          <a:solidFill>
                            <a:srgbClr val="000000"/>
                          </a:solidFill>
                          <a:latin typeface="calibri"/>
                        </a:rPr>
                        <a:t>Ögonmottagningen</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7"/>
                  </a:ext>
                </a:extLst>
              </a:tr>
              <a:tr h="0">
                <a:tc>
                  <a:txBody>
                    <a:bodyPr/>
                    <a:lstStyle/>
                    <a:p>
                      <a:pPr algn="l"/>
                      <a:r>
                        <a:rPr sz="1200">
                          <a:solidFill>
                            <a:srgbClr val="000000"/>
                          </a:solidFill>
                          <a:latin typeface="calibri"/>
                        </a:rPr>
                        <a:t>Öron-näsa-hals-mottagningen</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8"/>
                  </a:ext>
                </a:extLst>
              </a:tr>
              <a:tr h="0">
                <a:tc>
                  <a:txBody>
                    <a:bodyPr/>
                    <a:lstStyle/>
                    <a:p>
                      <a:pPr algn="l"/>
                      <a:r>
                        <a:rPr sz="1200">
                          <a:solidFill>
                            <a:srgbClr val="000000"/>
                          </a:solidFill>
                          <a:latin typeface="calibri"/>
                        </a:rPr>
                        <a:t>Annan:</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9"/>
                  </a:ext>
                </a:extLst>
              </a:tr>
              <a:tr h="0">
                <a:tc>
                  <a:txBody>
                    <a:bodyPr/>
                    <a:lstStyle/>
                    <a:p>
                      <a:pPr algn="r"/>
                      <a:r>
                        <a:rPr sz="1200" b="1">
                          <a:solidFill>
                            <a:srgbClr val="000000"/>
                          </a:solidFill>
                          <a:latin typeface="calibri"/>
                        </a:rPr>
                        <a:t>Total</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b="1">
                          <a:solidFill>
                            <a:srgbClr val="000000"/>
                          </a:solidFill>
                          <a:latin typeface="calibri"/>
                        </a:rPr>
                        <a:t>16</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b="1">
                          <a:solidFill>
                            <a:srgbClr val="000000"/>
                          </a:solidFill>
                          <a:latin typeface="calibri"/>
                        </a:rPr>
                        <a:t>100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10"/>
                  </a:ext>
                </a:extLst>
              </a:tr>
            </a:tbl>
          </a:graphicData>
        </a:graphic>
      </p:graphicFrame>
    </p:spTree>
  </p:cSld>
  <p:clrMapOvr>
    <a:masterClrMapping/>
  </p:clrMapOvr>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711200" y="711200"/>
            <a:ext cx="7737052" cy="3203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rIns="0" rtlCol="0" anchor="ctr">
            <a:spAutoFit/>
          </a:bodyPr>
          <a:lstStyle/>
          <a:p>
            <a:pPr algn="l"/>
            <a:r>
              <a:rPr sz="1500">
                <a:solidFill>
                  <a:srgbClr val="000000"/>
                </a:solidFill>
                <a:latin typeface="calibri"/>
              </a:rPr>
              <a:t>Har du ytterligare synpunkter, skriv nedan:</a:t>
            </a:r>
          </a:p>
        </p:txBody>
      </p:sp>
      <p:sp>
        <p:nvSpPr>
          <p:cNvPr id="3" name="New shape"/>
          <p:cNvSpPr/>
          <p:nvPr/>
        </p:nvSpPr>
        <p:spPr>
          <a:xfrm>
            <a:off x="711200" y="1168400"/>
            <a:ext cx="254000" cy="0"/>
          </a:xfrm>
          <a:prstGeom prst="straightConnector1">
            <a:avLst/>
          </a:prstGeom>
          <a:ln>
            <a:solidFill>
              <a:srgbClr val="00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Tree>
  </p:cSld>
  <p:clrMapOvr>
    <a:masterClrMapping/>
  </p:clrMapOv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711200" y="711200"/>
            <a:ext cx="7737052" cy="3203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rIns="0" rtlCol="0" anchor="ctr">
            <a:spAutoFit/>
          </a:bodyPr>
          <a:lstStyle/>
          <a:p>
            <a:pPr algn="l"/>
            <a:r>
              <a:rPr sz="1500">
                <a:solidFill>
                  <a:srgbClr val="000000"/>
                </a:solidFill>
                <a:latin typeface="calibri"/>
              </a:rPr>
              <a:t>Har du ytterligare synpunkter, skriv nedan:</a:t>
            </a:r>
          </a:p>
        </p:txBody>
      </p:sp>
      <p:graphicFrame>
        <p:nvGraphicFramePr>
          <p:cNvPr id="4" name="New Table"/>
          <p:cNvGraphicFramePr>
            <a:graphicFrameLocks noGrp="1"/>
          </p:cNvGraphicFramePr>
          <p:nvPr/>
        </p:nvGraphicFramePr>
        <p:xfrm>
          <a:off x="711200" y="1168400"/>
          <a:ext cx="7721600" cy="3383280"/>
        </p:xfrm>
        <a:graphic>
          <a:graphicData uri="http://schemas.openxmlformats.org/drawingml/2006/table">
            <a:tbl>
              <a:tblPr bandRow="1">
                <a:tableStyleId>{5C22544A-7EE6-4342-B048-85BDC9FD1C3A}</a:tableStyleId>
              </a:tblPr>
              <a:tblGrid>
                <a:gridCol w="7721600">
                  <a:extLst>
                    <a:ext uri="{9D8B030D-6E8A-4147-A177-3AD203B41FA5}">
                      <a16:colId xmlns:a16="http://schemas.microsoft.com/office/drawing/2014/main" val="20000"/>
                    </a:ext>
                  </a:extLst>
                </a:gridCol>
              </a:tblGrid>
              <a:tr h="0">
                <a:tc>
                  <a:txBody>
                    <a:bodyPr/>
                    <a:lstStyle/>
                    <a:p>
                      <a:pPr algn="l"/>
                      <a:r>
                        <a:rPr sz="1200">
                          <a:solidFill>
                            <a:srgbClr val="000000"/>
                          </a:solidFill>
                          <a:latin typeface="calibri"/>
                        </a:rPr>
                        <a:t>Mycket trevlig personal och pedagogiska handledare</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0"/>
                  </a:ext>
                </a:extLst>
              </a:tr>
              <a:tr h="0">
                <a:tc>
                  <a:txBody>
                    <a:bodyPr/>
                    <a:lstStyle/>
                    <a:p>
                      <a:pPr algn="l"/>
                      <a:r>
                        <a:rPr sz="1200">
                          <a:solidFill>
                            <a:srgbClr val="000000"/>
                          </a:solidFill>
                          <a:latin typeface="calibri"/>
                        </a:rPr>
                        <a:t>(VFU - Cytogenetik) - VFU på cytogenetiken har varit väldigt intressant och lärorik där man både fått sett och göra mycket, där personalen har varit väldigt välkomnande och pedagogiska. Det jag hade önskat hade varit att fått deltagit ett möte med läkare vid en utredning, eller åtminstone fått träffa en läkare för att få ställa frågor. En annan sak var att det vart lite för mycket ʹʹdötidʹʹ när man fick läsa teori. 
(VFU - Molekylärgenetik) - VFU på molekylärgenetiken har varit mycket intressant då vi har fått sett hur man både manuellt och automatiskt preppat paraffinsnitt för att tillslut sekvensera, och att då få en inblick på hur sjukhusgenetikerna tolkar sekvenseringsresultat med anamnes, tidigare resultat och resultat från andra databaser. Även på denna ʹʹstationʹʹ så fick vi laborera själva, vilket gör det roligare att närvara för studenterna. Nackdelen med den tid vi haft här var att det även här blev lite väl mycket ʹʹdötidʹʹ mellan vissa moment vi skulle få se, speciellt vid tiderna vi hade teori. 
Sedan fick vi inte se allt som görs på placeringen, då hade jag tyckt att det hade varit en rolig idé att man gör en powerpoint eller annat som visar kortfattat vad mer som görs på klinisk genetik. </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0">
                <a:tc>
                  <a:txBody>
                    <a:bodyPr/>
                    <a:lstStyle/>
                    <a:p>
                      <a:pPr algn="l"/>
                      <a:r>
                        <a:rPr sz="1200">
                          <a:solidFill>
                            <a:srgbClr val="000000"/>
                          </a:solidFill>
                          <a:latin typeface="calibri"/>
                        </a:rPr>
                        <a:t>Nöjd med VFUn i helhet, uppskattar att få teori före praktiska moment samt reflektera över resultat efteråt. En nackdel är att det upplevs vara för många moment på kort tid och att dagarna blir väldigt långa till följd. Det kan vara svårt att ta in information ibland när det blir för mycket, välj ut fokusområden och inför bättre planering.</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2"/>
                  </a:ext>
                </a:extLst>
              </a:tr>
            </a:tbl>
          </a:graphicData>
        </a:graphic>
      </p:graphicFrame>
      <p:sp>
        <p:nvSpPr>
          <p:cNvPr id="3" name="New shape"/>
          <p:cNvSpPr/>
          <p:nvPr/>
        </p:nvSpPr>
        <p:spPr>
          <a:xfrm>
            <a:off x="8178800" y="4861560"/>
            <a:ext cx="254000" cy="0"/>
          </a:xfrm>
          <a:prstGeom prst="straightConnector1">
            <a:avLst/>
          </a:prstGeom>
          <a:ln>
            <a:solidFill>
              <a:srgbClr val="00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Tree>
  </p:cSld>
  <p:clrMapOvr>
    <a:masterClrMapping/>
  </p:clrMapOv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711200" y="711200"/>
            <a:ext cx="7737052" cy="3203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rIns="0" rtlCol="0" anchor="ctr">
            <a:spAutoFit/>
          </a:bodyPr>
          <a:lstStyle/>
          <a:p>
            <a:pPr algn="l"/>
            <a:r>
              <a:rPr sz="1500">
                <a:solidFill>
                  <a:srgbClr val="000000"/>
                </a:solidFill>
                <a:latin typeface="calibri"/>
              </a:rPr>
              <a:t>Har du ytterligare synpunkter, skriv nedan:</a:t>
            </a:r>
          </a:p>
        </p:txBody>
      </p:sp>
      <p:sp>
        <p:nvSpPr>
          <p:cNvPr id="3" name="New shape"/>
          <p:cNvSpPr/>
          <p:nvPr/>
        </p:nvSpPr>
        <p:spPr>
          <a:xfrm>
            <a:off x="711200" y="1168400"/>
            <a:ext cx="254000" cy="0"/>
          </a:xfrm>
          <a:prstGeom prst="straightConnector1">
            <a:avLst/>
          </a:prstGeom>
          <a:ln>
            <a:solidFill>
              <a:srgbClr val="00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graphicFrame>
        <p:nvGraphicFramePr>
          <p:cNvPr id="4" name="New Table"/>
          <p:cNvGraphicFramePr>
            <a:graphicFrameLocks noGrp="1"/>
          </p:cNvGraphicFramePr>
          <p:nvPr/>
        </p:nvGraphicFramePr>
        <p:xfrm>
          <a:off x="711200" y="1295400"/>
          <a:ext cx="7721600" cy="2926080"/>
        </p:xfrm>
        <a:graphic>
          <a:graphicData uri="http://schemas.openxmlformats.org/drawingml/2006/table">
            <a:tbl>
              <a:tblPr bandRow="1">
                <a:tableStyleId>{5C22544A-7EE6-4342-B048-85BDC9FD1C3A}</a:tableStyleId>
              </a:tblPr>
              <a:tblGrid>
                <a:gridCol w="7721600">
                  <a:extLst>
                    <a:ext uri="{9D8B030D-6E8A-4147-A177-3AD203B41FA5}">
                      <a16:colId xmlns:a16="http://schemas.microsoft.com/office/drawing/2014/main" val="20000"/>
                    </a:ext>
                  </a:extLst>
                </a:gridCol>
              </a:tblGrid>
              <a:tr h="0">
                <a:tc>
                  <a:txBody>
                    <a:bodyPr/>
                    <a:lstStyle/>
                    <a:p>
                      <a:pPr algn="l"/>
                      <a:r>
                        <a:rPr sz="1200">
                          <a:solidFill>
                            <a:srgbClr val="000000"/>
                          </a:solidFill>
                          <a:latin typeface="calibri"/>
                        </a:rPr>
                        <a:t>Dagar man inte hade en fast handledare ville ingen annan ta på sig att låta en gå med. Då kände man sig mer ivägen. </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0">
                <a:tc>
                  <a:txBody>
                    <a:bodyPr/>
                    <a:lstStyle/>
                    <a:p>
                      <a:pPr algn="l"/>
                      <a:r>
                        <a:rPr sz="1200">
                          <a:solidFill>
                            <a:srgbClr val="000000"/>
                          </a:solidFill>
                          <a:latin typeface="calibri"/>
                        </a:rPr>
                        <a:t>Jag tackar för denna VFU-period, jag fick ett bra bemötande av alla och kände att jag fick vara med och se på en hel del, upplevde mig aldrig avvisad </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1"/>
                  </a:ext>
                </a:extLst>
              </a:tr>
              <a:tr h="0">
                <a:tc>
                  <a:txBody>
                    <a:bodyPr/>
                    <a:lstStyle/>
                    <a:p>
                      <a:pPr algn="l"/>
                      <a:r>
                        <a:rPr sz="1200">
                          <a:solidFill>
                            <a:srgbClr val="000000"/>
                          </a:solidFill>
                          <a:latin typeface="calibri"/>
                        </a:rPr>
                        <a:t>Väldigt trevligt att få se verksamheten på ett labb man nästan inte ens visste fanns. Trevligt bemötande och bra upplevelse!</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0">
                <a:tc>
                  <a:txBody>
                    <a:bodyPr/>
                    <a:lstStyle/>
                    <a:p>
                      <a:pPr algn="l"/>
                      <a:r>
                        <a:rPr sz="1200">
                          <a:solidFill>
                            <a:srgbClr val="000000"/>
                          </a:solidFill>
                          <a:latin typeface="calibri"/>
                        </a:rPr>
                        <a:t>Alla handledare har varit fantastiska och engagerade mot mitt lärande! Känner mig närmare min kommande yrkesroll och uppskattat min tid här. </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3"/>
                  </a:ext>
                </a:extLst>
              </a:tr>
              <a:tr h="0">
                <a:tc>
                  <a:txBody>
                    <a:bodyPr/>
                    <a:lstStyle/>
                    <a:p>
                      <a:pPr algn="l"/>
                      <a:r>
                        <a:rPr sz="1200">
                          <a:solidFill>
                            <a:srgbClr val="000000"/>
                          </a:solidFill>
                          <a:latin typeface="calibri"/>
                        </a:rPr>
                        <a:t>Trevlig personal! Otroligt spännande att se blodcentralens, stamcellslabbs och hornhinnebankens verksamhet :) </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r h="0">
                <a:tc>
                  <a:txBody>
                    <a:bodyPr/>
                    <a:lstStyle/>
                    <a:p>
                      <a:pPr algn="l"/>
                      <a:r>
                        <a:rPr sz="1200">
                          <a:solidFill>
                            <a:srgbClr val="000000"/>
                          </a:solidFill>
                          <a:latin typeface="calibri"/>
                        </a:rPr>
                        <a:t>Hjälpsam, trevlig och lärande personal :)</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5"/>
                  </a:ext>
                </a:extLst>
              </a:tr>
              <a:tr h="0">
                <a:tc>
                  <a:txBody>
                    <a:bodyPr/>
                    <a:lstStyle/>
                    <a:p>
                      <a:pPr algn="l"/>
                      <a:r>
                        <a:rPr sz="1200">
                          <a:solidFill>
                            <a:srgbClr val="000000"/>
                          </a:solidFill>
                          <a:latin typeface="calibri"/>
                        </a:rPr>
                        <a:t>Mycket intressant att få se vad de på biobanken gör, utöver att bara frysa ner proverna. Jättetrevlig personal dessutom!</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6"/>
                  </a:ext>
                </a:extLst>
              </a:tr>
              <a:tr h="0">
                <a:tc>
                  <a:txBody>
                    <a:bodyPr/>
                    <a:lstStyle/>
                    <a:p>
                      <a:pPr algn="l"/>
                      <a:r>
                        <a:rPr sz="1200">
                          <a:solidFill>
                            <a:srgbClr val="000000"/>
                          </a:solidFill>
                          <a:latin typeface="calibri"/>
                        </a:rPr>
                        <a:t>All personal var väldigt trevliga att samarbeta med, samt bra arbetsgrupp. Det var väldigt lärorikt att göra sin VFU på mikrobiologin. </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7"/>
                  </a:ext>
                </a:extLst>
              </a:tr>
            </a:tbl>
          </a:graphicData>
        </a:graphic>
      </p:graphicFrame>
      <p:sp>
        <p:nvSpPr>
          <p:cNvPr id="5" name="New shape"/>
          <p:cNvSpPr/>
          <p:nvPr/>
        </p:nvSpPr>
        <p:spPr>
          <a:xfrm>
            <a:off x="8178800" y="4348480"/>
            <a:ext cx="254000" cy="0"/>
          </a:xfrm>
          <a:prstGeom prst="straightConnector1">
            <a:avLst/>
          </a:prstGeom>
          <a:ln>
            <a:solidFill>
              <a:srgbClr val="00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Tree>
  </p:cSld>
  <p:clrMapOvr>
    <a:masterClrMapping/>
  </p:clrMapOvr>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711200" y="711200"/>
            <a:ext cx="7737052" cy="3203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rIns="0" rtlCol="0" anchor="ctr">
            <a:spAutoFit/>
          </a:bodyPr>
          <a:lstStyle/>
          <a:p>
            <a:pPr algn="l"/>
            <a:r>
              <a:rPr sz="1500">
                <a:solidFill>
                  <a:srgbClr val="000000"/>
                </a:solidFill>
                <a:latin typeface="calibri"/>
              </a:rPr>
              <a:t>Har du ytterligare synpunkter, skriv nedan:</a:t>
            </a:r>
          </a:p>
        </p:txBody>
      </p:sp>
      <p:sp>
        <p:nvSpPr>
          <p:cNvPr id="3" name="New shape"/>
          <p:cNvSpPr/>
          <p:nvPr/>
        </p:nvSpPr>
        <p:spPr>
          <a:xfrm>
            <a:off x="711200" y="1168400"/>
            <a:ext cx="254000" cy="0"/>
          </a:xfrm>
          <a:prstGeom prst="straightConnector1">
            <a:avLst/>
          </a:prstGeom>
          <a:ln>
            <a:solidFill>
              <a:srgbClr val="00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graphicFrame>
        <p:nvGraphicFramePr>
          <p:cNvPr id="4" name="New Table"/>
          <p:cNvGraphicFramePr>
            <a:graphicFrameLocks noGrp="1"/>
          </p:cNvGraphicFramePr>
          <p:nvPr/>
        </p:nvGraphicFramePr>
        <p:xfrm>
          <a:off x="711200" y="1295400"/>
          <a:ext cx="7721600" cy="3108960"/>
        </p:xfrm>
        <a:graphic>
          <a:graphicData uri="http://schemas.openxmlformats.org/drawingml/2006/table">
            <a:tbl>
              <a:tblPr bandRow="1">
                <a:tableStyleId>{5C22544A-7EE6-4342-B048-85BDC9FD1C3A}</a:tableStyleId>
              </a:tblPr>
              <a:tblGrid>
                <a:gridCol w="7721600">
                  <a:extLst>
                    <a:ext uri="{9D8B030D-6E8A-4147-A177-3AD203B41FA5}">
                      <a16:colId xmlns:a16="http://schemas.microsoft.com/office/drawing/2014/main" val="20000"/>
                    </a:ext>
                  </a:extLst>
                </a:gridCol>
              </a:tblGrid>
              <a:tr h="0">
                <a:tc>
                  <a:txBody>
                    <a:bodyPr/>
                    <a:lstStyle/>
                    <a:p>
                      <a:pPr algn="l"/>
                      <a:r>
                        <a:rPr sz="1200">
                          <a:solidFill>
                            <a:srgbClr val="000000"/>
                          </a:solidFill>
                          <a:latin typeface="calibri"/>
                        </a:rPr>
                        <a:t>Jättetrevlig personal som var mycket pedagogiska. Det har varit väldigt lärorikt att få se vad som görs i verksamheten samt hur olika yrkesroller arbetar med varandra. Caset var även väldigt lärorikt, dock skulle jag gärna sett att man hade med en remiss i caset då det kan vara intressant att koppla remiss till val av analyser. </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0">
                <a:tc>
                  <a:txBody>
                    <a:bodyPr/>
                    <a:lstStyle/>
                    <a:p>
                      <a:pPr algn="l"/>
                      <a:r>
                        <a:rPr sz="1200">
                          <a:solidFill>
                            <a:srgbClr val="000000"/>
                          </a:solidFill>
                          <a:latin typeface="calibri"/>
                        </a:rPr>
                        <a:t>Mava är en fantastisk avdelning för studenter att vistas på. Bra bemötande från samtliga yrkeskategorier. Kommer ta med mig mycket erfarenhet här ifrån. Handledare är intresserade och vill lära ut på ett mycket bra sätt och ser oss studenter som en i laget. Hade dock varit bra för oss studenter om vi kunde få fokusera på VFU:n till 100% när vi är på VFU:n. Det är mycket att ta in, långa dagar och mycket att lära, då tycker inte jag att man ska lägga in uppgifter som ska skickas in, granskas och skrivas + en stor tentamen under tiden. och sen när tillfälle för handledning av lärare är, är man schemalagd på alla pass. Så till framtida studenter hoppas jag att detta ses över, för vi är också människor.</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1"/>
                  </a:ext>
                </a:extLst>
              </a:tr>
              <a:tr h="0">
                <a:tc>
                  <a:txBody>
                    <a:bodyPr/>
                    <a:lstStyle/>
                    <a:p>
                      <a:pPr algn="l"/>
                      <a:r>
                        <a:rPr sz="1200">
                          <a:solidFill>
                            <a:srgbClr val="000000"/>
                          </a:solidFill>
                          <a:latin typeface="calibri"/>
                        </a:rPr>
                        <a:t>Hade önskat att ännu samma handledare om möjligt eller färre.</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0">
                <a:tc>
                  <a:txBody>
                    <a:bodyPr/>
                    <a:lstStyle/>
                    <a:p>
                      <a:pPr algn="l"/>
                      <a:r>
                        <a:rPr sz="1200">
                          <a:solidFill>
                            <a:srgbClr val="000000"/>
                          </a:solidFill>
                          <a:latin typeface="calibri"/>
                        </a:rPr>
                        <a:t>Jag är mycket nöjd över dessa veckor, tack för allt jag har lärt mig ᐸ3</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3"/>
                  </a:ext>
                </a:extLst>
              </a:tr>
              <a:tr h="0">
                <a:tc>
                  <a:txBody>
                    <a:bodyPr/>
                    <a:lstStyle/>
                    <a:p>
                      <a:pPr algn="l"/>
                      <a:r>
                        <a:rPr sz="1200">
                          <a:solidFill>
                            <a:srgbClr val="000000"/>
                          </a:solidFill>
                          <a:latin typeface="calibri"/>
                        </a:rPr>
                        <a:t>lite jobbit att både jobba många helger och många kvälls till dagpass efter varandra så man inte återhämta sig eller haft tid med skolarbeten. men annars har det varit jätte bra. fått göra många grejor och roliga och snälla kollegor </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r h="0">
                <a:tc>
                  <a:txBody>
                    <a:bodyPr/>
                    <a:lstStyle/>
                    <a:p>
                      <a:pPr algn="l"/>
                      <a:r>
                        <a:rPr sz="1200">
                          <a:solidFill>
                            <a:srgbClr val="000000"/>
                          </a:solidFill>
                          <a:latin typeface="calibri"/>
                        </a:rPr>
                        <a:t>Lärorik VFU</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5"/>
                  </a:ext>
                </a:extLst>
              </a:tr>
            </a:tbl>
          </a:graphicData>
        </a:graphic>
      </p:graphicFrame>
      <p:sp>
        <p:nvSpPr>
          <p:cNvPr id="5" name="New shape"/>
          <p:cNvSpPr/>
          <p:nvPr/>
        </p:nvSpPr>
        <p:spPr>
          <a:xfrm>
            <a:off x="8178800" y="4531360"/>
            <a:ext cx="254000" cy="0"/>
          </a:xfrm>
          <a:prstGeom prst="straightConnector1">
            <a:avLst/>
          </a:prstGeom>
          <a:ln>
            <a:solidFill>
              <a:srgbClr val="00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Tree>
  </p:cSld>
  <p:clrMapOvr>
    <a:masterClrMapping/>
  </p:clrMapOvr>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711200" y="711200"/>
            <a:ext cx="7737052" cy="3203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rIns="0" rtlCol="0" anchor="ctr">
            <a:spAutoFit/>
          </a:bodyPr>
          <a:lstStyle/>
          <a:p>
            <a:pPr algn="l"/>
            <a:r>
              <a:rPr sz="1500">
                <a:solidFill>
                  <a:srgbClr val="000000"/>
                </a:solidFill>
                <a:latin typeface="calibri"/>
              </a:rPr>
              <a:t>Har du ytterligare synpunkter, skriv nedan:</a:t>
            </a:r>
          </a:p>
        </p:txBody>
      </p:sp>
      <p:sp>
        <p:nvSpPr>
          <p:cNvPr id="3" name="New shape"/>
          <p:cNvSpPr/>
          <p:nvPr/>
        </p:nvSpPr>
        <p:spPr>
          <a:xfrm>
            <a:off x="711200" y="1168400"/>
            <a:ext cx="254000" cy="0"/>
          </a:xfrm>
          <a:prstGeom prst="straightConnector1">
            <a:avLst/>
          </a:prstGeom>
          <a:ln>
            <a:solidFill>
              <a:srgbClr val="00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graphicFrame>
        <p:nvGraphicFramePr>
          <p:cNvPr id="4" name="New Table"/>
          <p:cNvGraphicFramePr>
            <a:graphicFrameLocks noGrp="1"/>
          </p:cNvGraphicFramePr>
          <p:nvPr/>
        </p:nvGraphicFramePr>
        <p:xfrm>
          <a:off x="711200" y="1295400"/>
          <a:ext cx="7721600" cy="2194560"/>
        </p:xfrm>
        <a:graphic>
          <a:graphicData uri="http://schemas.openxmlformats.org/drawingml/2006/table">
            <a:tbl>
              <a:tblPr bandRow="1">
                <a:tableStyleId>{5C22544A-7EE6-4342-B048-85BDC9FD1C3A}</a:tableStyleId>
              </a:tblPr>
              <a:tblGrid>
                <a:gridCol w="7721600">
                  <a:extLst>
                    <a:ext uri="{9D8B030D-6E8A-4147-A177-3AD203B41FA5}">
                      <a16:colId xmlns:a16="http://schemas.microsoft.com/office/drawing/2014/main" val="20000"/>
                    </a:ext>
                  </a:extLst>
                </a:gridCol>
              </a:tblGrid>
              <a:tr h="0">
                <a:tc>
                  <a:txBody>
                    <a:bodyPr/>
                    <a:lstStyle/>
                    <a:p>
                      <a:pPr algn="l"/>
                      <a:r>
                        <a:rPr sz="1200">
                          <a:solidFill>
                            <a:srgbClr val="000000"/>
                          </a:solidFill>
                          <a:latin typeface="calibri"/>
                        </a:rPr>
                        <a:t>Otrolig VFU plats, otroliga kollegor/handledare och otroliga klasskamrater på samma VFU plats. Ett VFU upplägg som gav massor.</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0">
                <a:tc>
                  <a:txBody>
                    <a:bodyPr/>
                    <a:lstStyle/>
                    <a:p>
                      <a:pPr algn="l"/>
                      <a:r>
                        <a:rPr sz="1200">
                          <a:solidFill>
                            <a:srgbClr val="000000"/>
                          </a:solidFill>
                          <a:latin typeface="calibri"/>
                        </a:rPr>
                        <a:t>tycker att det var bra och som helhet har jag fått en bra VFU period. Jag är tacksam att jag hamnade i en så bra arbetsgrupp.</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1"/>
                  </a:ext>
                </a:extLst>
              </a:tr>
              <a:tr h="0">
                <a:tc>
                  <a:txBody>
                    <a:bodyPr/>
                    <a:lstStyle/>
                    <a:p>
                      <a:pPr algn="l"/>
                      <a:r>
                        <a:rPr sz="1200">
                          <a:solidFill>
                            <a:srgbClr val="000000"/>
                          </a:solidFill>
                          <a:latin typeface="calibri"/>
                        </a:rPr>
                        <a:t>En mycket trevlig avdelning. Har känt mig välkommen från första dagen. Ledsamt att tiden har gått så fort på praktiken.</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0">
                <a:tc>
                  <a:txBody>
                    <a:bodyPr/>
                    <a:lstStyle/>
                    <a:p>
                      <a:pPr algn="l"/>
                      <a:r>
                        <a:rPr sz="1200">
                          <a:solidFill>
                            <a:srgbClr val="000000"/>
                          </a:solidFill>
                          <a:latin typeface="calibri"/>
                        </a:rPr>
                        <a:t>Haft en superbra tid på uro/gyn. Har fått lära mig en massor och känner att jag utvecklats mycket under min tid.</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3"/>
                  </a:ext>
                </a:extLst>
              </a:tr>
              <a:tr h="0">
                <a:tc>
                  <a:txBody>
                    <a:bodyPr/>
                    <a:lstStyle/>
                    <a:p>
                      <a:pPr algn="l"/>
                      <a:r>
                        <a:rPr sz="1200">
                          <a:solidFill>
                            <a:srgbClr val="000000"/>
                          </a:solidFill>
                          <a:latin typeface="calibri"/>
                        </a:rPr>
                        <a:t>Väldigt bra bemötande av all personal, en trygg och lärorik arbetsplats.</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r h="0">
                <a:tc>
                  <a:txBody>
                    <a:bodyPr/>
                    <a:lstStyle/>
                    <a:p>
                      <a:pPr algn="l"/>
                      <a:r>
                        <a:rPr sz="1200">
                          <a:solidFill>
                            <a:srgbClr val="000000"/>
                          </a:solidFill>
                          <a:latin typeface="calibri"/>
                        </a:rPr>
                        <a:t>Intressant att få se hur biobanken fungerar och hur mycket viktigt jobb de gör här. Trevliga personal och handledare. Handledarna vara väldigt duktiga på att förklara och svar på alla frågor man ställde. Man fick även prova på att jobba med en handledare som stod bredvid vilket kändes tryggt. </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5"/>
                  </a:ext>
                </a:extLst>
              </a:tr>
            </a:tbl>
          </a:graphicData>
        </a:graphic>
      </p:graphicFrame>
      <p:sp>
        <p:nvSpPr>
          <p:cNvPr id="5" name="New shape"/>
          <p:cNvSpPr/>
          <p:nvPr/>
        </p:nvSpPr>
        <p:spPr>
          <a:xfrm>
            <a:off x="8178800" y="3799840"/>
            <a:ext cx="254000" cy="0"/>
          </a:xfrm>
          <a:prstGeom prst="straightConnector1">
            <a:avLst/>
          </a:prstGeom>
          <a:ln>
            <a:solidFill>
              <a:srgbClr val="00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Tree>
  </p:cSld>
  <p:clrMapOvr>
    <a:masterClrMapping/>
  </p:clrMapOvr>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711200" y="711200"/>
            <a:ext cx="7737052" cy="3203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rIns="0" rtlCol="0" anchor="ctr">
            <a:spAutoFit/>
          </a:bodyPr>
          <a:lstStyle/>
          <a:p>
            <a:pPr algn="l"/>
            <a:r>
              <a:rPr sz="1500">
                <a:solidFill>
                  <a:srgbClr val="000000"/>
                </a:solidFill>
                <a:latin typeface="calibri"/>
              </a:rPr>
              <a:t>Har du ytterligare synpunkter, skriv nedan:</a:t>
            </a:r>
          </a:p>
        </p:txBody>
      </p:sp>
      <p:sp>
        <p:nvSpPr>
          <p:cNvPr id="3" name="New shape"/>
          <p:cNvSpPr/>
          <p:nvPr/>
        </p:nvSpPr>
        <p:spPr>
          <a:xfrm>
            <a:off x="711200" y="1168400"/>
            <a:ext cx="254000" cy="0"/>
          </a:xfrm>
          <a:prstGeom prst="straightConnector1">
            <a:avLst/>
          </a:prstGeom>
          <a:ln>
            <a:solidFill>
              <a:srgbClr val="00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graphicFrame>
        <p:nvGraphicFramePr>
          <p:cNvPr id="4" name="New Table"/>
          <p:cNvGraphicFramePr>
            <a:graphicFrameLocks noGrp="1"/>
          </p:cNvGraphicFramePr>
          <p:nvPr/>
        </p:nvGraphicFramePr>
        <p:xfrm>
          <a:off x="711200" y="1295400"/>
          <a:ext cx="7721600" cy="3017520"/>
        </p:xfrm>
        <a:graphic>
          <a:graphicData uri="http://schemas.openxmlformats.org/drawingml/2006/table">
            <a:tbl>
              <a:tblPr bandRow="1">
                <a:tableStyleId>{5C22544A-7EE6-4342-B048-85BDC9FD1C3A}</a:tableStyleId>
              </a:tblPr>
              <a:tblGrid>
                <a:gridCol w="7721600">
                  <a:extLst>
                    <a:ext uri="{9D8B030D-6E8A-4147-A177-3AD203B41FA5}">
                      <a16:colId xmlns:a16="http://schemas.microsoft.com/office/drawing/2014/main" val="20000"/>
                    </a:ext>
                  </a:extLst>
                </a:gridCol>
              </a:tblGrid>
              <a:tr h="0">
                <a:tc>
                  <a:txBody>
                    <a:bodyPr/>
                    <a:lstStyle/>
                    <a:p>
                      <a:pPr algn="l"/>
                      <a:r>
                        <a:rPr sz="1200">
                          <a:solidFill>
                            <a:srgbClr val="000000"/>
                          </a:solidFill>
                          <a:latin typeface="calibri"/>
                        </a:rPr>
                        <a:t>Konceptet med studenttät sal är mycket givande. Även om det inte blir en 1/1-bild av sjuksköterskeyrket så upplever jag att den patientnära kontakten gör att vi som studenter får se försämringar/förbättringar i realtid. Det är ett utmärkt tillfälle att öva in en skarp klinisk blick. Det har gjort att vi fått en god förståelse för omvårdnadsprocessen. Vi får möjlighet att sätta in, följa upp, utvärdera och omutvärdera våra omvårdnadsinsatser. Det ger möjligheten att se hur medicin och omvårdnad kan samverka för att vända människors sjukdomsförlopp.
Det har varit givande att få ronda sina egna patienter. Det är tydligt hur vi vuxit i och med ansvaret. Jag uppskattar också att vi som studenter fått mycket förtroende av våra handledare.
Geriatrikens handledare har skapat ett mycket gott diskussionsklimat där idéer om hur omvårdnadsarbetet skall läggas upp, vilka omvårdnadsinsatser som skall prövas, tankar kring bakomliggande orsaker till försämringar, etc. har kunnat prövas fritt i rummet. </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0">
                <a:tc>
                  <a:txBody>
                    <a:bodyPr/>
                    <a:lstStyle/>
                    <a:p>
                      <a:pPr algn="l"/>
                      <a:r>
                        <a:rPr sz="1200">
                          <a:solidFill>
                            <a:srgbClr val="000000"/>
                          </a:solidFill>
                          <a:latin typeface="calibri"/>
                        </a:rPr>
                        <a:t>Peer Learning har hjälpt mig utvecklas otroligt mycket inom min roll som sjuksköterska. Tycker att alla studenter ska ha detta vid praktik / VFU. Att kunna ha egna patienter med en kamrat har lärt mig sjukt mycket. Gör detta obligatoriskt! (önskemål)</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1"/>
                  </a:ext>
                </a:extLst>
              </a:tr>
              <a:tr h="0">
                <a:tc>
                  <a:txBody>
                    <a:bodyPr/>
                    <a:lstStyle/>
                    <a:p>
                      <a:pPr algn="l"/>
                      <a:r>
                        <a:rPr sz="1200">
                          <a:solidFill>
                            <a:srgbClr val="000000"/>
                          </a:solidFill>
                          <a:latin typeface="calibri"/>
                        </a:rPr>
                        <a:t>Det har varit väldigt givande och lärorik VFU period. Jag fick lära mig mycket mer än vad jag förväntade mig. Utöver att vara på avdelningen fick jag vara med och observera operationer och undersökningar. </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bl>
          </a:graphicData>
        </a:graphic>
      </p:graphicFrame>
      <p:sp>
        <p:nvSpPr>
          <p:cNvPr id="5" name="New shape"/>
          <p:cNvSpPr/>
          <p:nvPr/>
        </p:nvSpPr>
        <p:spPr>
          <a:xfrm>
            <a:off x="8178800" y="4439920"/>
            <a:ext cx="254000" cy="0"/>
          </a:xfrm>
          <a:prstGeom prst="straightConnector1">
            <a:avLst/>
          </a:prstGeom>
          <a:ln>
            <a:solidFill>
              <a:srgbClr val="00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Tree>
  </p:cSld>
  <p:clrMapOvr>
    <a:masterClrMapping/>
  </p:clrMapOvr>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711200" y="711200"/>
            <a:ext cx="7737052" cy="3203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rIns="0" rtlCol="0" anchor="ctr">
            <a:spAutoFit/>
          </a:bodyPr>
          <a:lstStyle/>
          <a:p>
            <a:pPr algn="l"/>
            <a:r>
              <a:rPr sz="1500">
                <a:solidFill>
                  <a:srgbClr val="000000"/>
                </a:solidFill>
                <a:latin typeface="calibri"/>
              </a:rPr>
              <a:t>Har du ytterligare synpunkter, skriv nedan:</a:t>
            </a:r>
          </a:p>
        </p:txBody>
      </p:sp>
      <p:sp>
        <p:nvSpPr>
          <p:cNvPr id="3" name="New shape"/>
          <p:cNvSpPr/>
          <p:nvPr/>
        </p:nvSpPr>
        <p:spPr>
          <a:xfrm>
            <a:off x="711200" y="1168400"/>
            <a:ext cx="254000" cy="0"/>
          </a:xfrm>
          <a:prstGeom prst="straightConnector1">
            <a:avLst/>
          </a:prstGeom>
          <a:ln>
            <a:solidFill>
              <a:srgbClr val="00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graphicFrame>
        <p:nvGraphicFramePr>
          <p:cNvPr id="4" name="New Table"/>
          <p:cNvGraphicFramePr>
            <a:graphicFrameLocks noGrp="1"/>
          </p:cNvGraphicFramePr>
          <p:nvPr/>
        </p:nvGraphicFramePr>
        <p:xfrm>
          <a:off x="711200" y="1295400"/>
          <a:ext cx="7721600" cy="2926080"/>
        </p:xfrm>
        <a:graphic>
          <a:graphicData uri="http://schemas.openxmlformats.org/drawingml/2006/table">
            <a:tbl>
              <a:tblPr bandRow="1">
                <a:tableStyleId>{5C22544A-7EE6-4342-B048-85BDC9FD1C3A}</a:tableStyleId>
              </a:tblPr>
              <a:tblGrid>
                <a:gridCol w="7721600">
                  <a:extLst>
                    <a:ext uri="{9D8B030D-6E8A-4147-A177-3AD203B41FA5}">
                      <a16:colId xmlns:a16="http://schemas.microsoft.com/office/drawing/2014/main" val="20000"/>
                    </a:ext>
                  </a:extLst>
                </a:gridCol>
              </a:tblGrid>
              <a:tr h="0">
                <a:tc>
                  <a:txBody>
                    <a:bodyPr/>
                    <a:lstStyle/>
                    <a:p>
                      <a:pPr algn="l"/>
                      <a:r>
                        <a:rPr sz="1200">
                          <a:solidFill>
                            <a:srgbClr val="000000"/>
                          </a:solidFill>
                          <a:latin typeface="calibri"/>
                        </a:rPr>
                        <a:t>Jag har haft en bra arbetsmiljö samt var lärorikt avdelningen.</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0"/>
                  </a:ext>
                </a:extLst>
              </a:tr>
              <a:tr h="0">
                <a:tc>
                  <a:txBody>
                    <a:bodyPr/>
                    <a:lstStyle/>
                    <a:p>
                      <a:pPr algn="l"/>
                      <a:r>
                        <a:rPr sz="1200">
                          <a:solidFill>
                            <a:srgbClr val="000000"/>
                          </a:solidFill>
                          <a:latin typeface="calibri"/>
                        </a:rPr>
                        <a:t>Har varit en väldigt lärorik tid på avdelningen. All personal välkomnar en med öppna armar och delar mer än gärna med sig av sina kunskaper och erfarenheter. Det är varit otroligt givande och utvecklande. </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0">
                <a:tc>
                  <a:txBody>
                    <a:bodyPr/>
                    <a:lstStyle/>
                    <a:p>
                      <a:pPr algn="l"/>
                      <a:r>
                        <a:rPr sz="1200">
                          <a:solidFill>
                            <a:srgbClr val="000000"/>
                          </a:solidFill>
                          <a:latin typeface="calibri"/>
                        </a:rPr>
                        <a:t>Mycket utfyllnad av teorimoment vilket var trakigt eftersom det var en kort placering
</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2"/>
                  </a:ext>
                </a:extLst>
              </a:tr>
              <a:tr h="0">
                <a:tc>
                  <a:txBody>
                    <a:bodyPr/>
                    <a:lstStyle/>
                    <a:p>
                      <a:pPr algn="l"/>
                      <a:r>
                        <a:rPr sz="1200">
                          <a:solidFill>
                            <a:srgbClr val="000000"/>
                          </a:solidFill>
                          <a:latin typeface="calibri"/>
                        </a:rPr>
                        <a:t>Väldigt bra handledare och huvudhandledare. Alla anställda var trevliga att arbeta med och hjälpsamma. Bra bemötande av alla helt enkelt. </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3"/>
                  </a:ext>
                </a:extLst>
              </a:tr>
              <a:tr h="0">
                <a:tc>
                  <a:txBody>
                    <a:bodyPr/>
                    <a:lstStyle/>
                    <a:p>
                      <a:pPr algn="l"/>
                      <a:r>
                        <a:rPr sz="1200">
                          <a:solidFill>
                            <a:srgbClr val="000000"/>
                          </a:solidFill>
                          <a:latin typeface="calibri"/>
                        </a:rPr>
                        <a:t>Det var ett nöje att ha mitt VFU på Stenberska hc! Finna medarbetare och bästa handledare jag har haft hittils. </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4"/>
                  </a:ext>
                </a:extLst>
              </a:tr>
              <a:tr h="0">
                <a:tc>
                  <a:txBody>
                    <a:bodyPr/>
                    <a:lstStyle/>
                    <a:p>
                      <a:pPr algn="l"/>
                      <a:r>
                        <a:rPr sz="1200">
                          <a:solidFill>
                            <a:srgbClr val="000000"/>
                          </a:solidFill>
                          <a:latin typeface="calibri"/>
                        </a:rPr>
                        <a:t>Biobanken var en trevlig dag där man fick en övergripande introduktion till verksamheten. Man fick gott med moment att delta/arbete, även om saker kan strula till det var det uppskattat med en bra introduktion till dåvarande platsen. Personalen var trevliga, inkluderande och gav en god uppmärksamhet. Jag uppskattade deras upplägg, att man hade uppgifter utdelat till en på varje plats och att dagen kändes strukturerad. För att minimera känslan av förvirring eller att behöva känna sig rastlös. </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5"/>
                  </a:ext>
                </a:extLst>
              </a:tr>
            </a:tbl>
          </a:graphicData>
        </a:graphic>
      </p:graphicFrame>
      <p:sp>
        <p:nvSpPr>
          <p:cNvPr id="5" name="New shape"/>
          <p:cNvSpPr/>
          <p:nvPr/>
        </p:nvSpPr>
        <p:spPr>
          <a:xfrm>
            <a:off x="8178800" y="4348480"/>
            <a:ext cx="254000" cy="0"/>
          </a:xfrm>
          <a:prstGeom prst="straightConnector1">
            <a:avLst/>
          </a:prstGeom>
          <a:ln>
            <a:solidFill>
              <a:srgbClr val="00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Tree>
  </p:cSld>
  <p:clrMapOvr>
    <a:masterClrMapping/>
  </p:clrMapOvr>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711200" y="711200"/>
            <a:ext cx="7737052" cy="3203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rIns="0" rtlCol="0" anchor="ctr">
            <a:spAutoFit/>
          </a:bodyPr>
          <a:lstStyle/>
          <a:p>
            <a:pPr algn="l"/>
            <a:r>
              <a:rPr sz="1500">
                <a:solidFill>
                  <a:srgbClr val="000000"/>
                </a:solidFill>
                <a:latin typeface="calibri"/>
              </a:rPr>
              <a:t>Har du ytterligare synpunkter, skriv nedan:</a:t>
            </a:r>
          </a:p>
        </p:txBody>
      </p:sp>
      <p:sp>
        <p:nvSpPr>
          <p:cNvPr id="3" name="New shape"/>
          <p:cNvSpPr/>
          <p:nvPr/>
        </p:nvSpPr>
        <p:spPr>
          <a:xfrm>
            <a:off x="711200" y="1168400"/>
            <a:ext cx="254000" cy="0"/>
          </a:xfrm>
          <a:prstGeom prst="straightConnector1">
            <a:avLst/>
          </a:prstGeom>
          <a:ln>
            <a:solidFill>
              <a:srgbClr val="00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graphicFrame>
        <p:nvGraphicFramePr>
          <p:cNvPr id="4" name="New Table"/>
          <p:cNvGraphicFramePr>
            <a:graphicFrameLocks noGrp="1"/>
          </p:cNvGraphicFramePr>
          <p:nvPr/>
        </p:nvGraphicFramePr>
        <p:xfrm>
          <a:off x="711200" y="1295400"/>
          <a:ext cx="7721600" cy="2743200"/>
        </p:xfrm>
        <a:graphic>
          <a:graphicData uri="http://schemas.openxmlformats.org/drawingml/2006/table">
            <a:tbl>
              <a:tblPr bandRow="1">
                <a:tableStyleId>{5C22544A-7EE6-4342-B048-85BDC9FD1C3A}</a:tableStyleId>
              </a:tblPr>
              <a:tblGrid>
                <a:gridCol w="7721600">
                  <a:extLst>
                    <a:ext uri="{9D8B030D-6E8A-4147-A177-3AD203B41FA5}">
                      <a16:colId xmlns:a16="http://schemas.microsoft.com/office/drawing/2014/main" val="20000"/>
                    </a:ext>
                  </a:extLst>
                </a:gridCol>
              </a:tblGrid>
              <a:tr h="0">
                <a:tc>
                  <a:txBody>
                    <a:bodyPr/>
                    <a:lstStyle/>
                    <a:p>
                      <a:pPr algn="l"/>
                      <a:r>
                        <a:rPr sz="1200">
                          <a:solidFill>
                            <a:srgbClr val="000000"/>
                          </a:solidFill>
                          <a:latin typeface="calibri"/>
                        </a:rPr>
                        <a:t>Den här placeringen har varit mycket spännande och lärorik. Har fått en autentisk bild av hur arbetet på den här verksamheten är utformad. Jag är väldigt nöjd med den flexibla handläggningen som har anpassats efter dem individuella förutsättningarna och tillgångarna på arbetsplatsen. Jag hade gjort min VFU här igen 10/10.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0"/>
                  </a:ext>
                </a:extLst>
              </a:tr>
              <a:tr h="0">
                <a:tc>
                  <a:txBody>
                    <a:bodyPr/>
                    <a:lstStyle/>
                    <a:p>
                      <a:pPr algn="l"/>
                      <a:r>
                        <a:rPr sz="1200">
                          <a:solidFill>
                            <a:srgbClr val="000000"/>
                          </a:solidFill>
                          <a:latin typeface="calibri"/>
                        </a:rPr>
                        <a:t>Jättetrevliga handledare med en bra inställning om att få låta studenten vara delaktig och få göra så mycket som möjligt.
Fyllde upp dagen på ett bra sätt med teori, rundvandring och mycket praktiskt arbete så man fick en inblick om vad man gör här och kul att få vara delaktig och inte bara titta på!
</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0">
                <a:tc>
                  <a:txBody>
                    <a:bodyPr/>
                    <a:lstStyle/>
                    <a:p>
                      <a:pPr algn="l"/>
                      <a:r>
                        <a:rPr sz="1200">
                          <a:solidFill>
                            <a:srgbClr val="000000"/>
                          </a:solidFill>
                          <a:latin typeface="calibri"/>
                        </a:rPr>
                        <a:t>Det var väldigt bra med dagliga reflektioner med huvudhandledaren. Det var ett bra tillfälle att prata om hur dagen varit och ta upp om något borde ändras. Jag uppskattade också att ha ett schema där jag vet vilken placering jag ska vara på och vem jag skulle följa med varje dag, även om det ibland ändrades. Handledarna var duktiga på att förklara vad som skulle göras och att låta mig som student göra mycket.</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2"/>
                  </a:ext>
                </a:extLst>
              </a:tr>
              <a:tr h="0">
                <a:tc>
                  <a:txBody>
                    <a:bodyPr/>
                    <a:lstStyle/>
                    <a:p>
                      <a:pPr algn="l"/>
                      <a:r>
                        <a:rPr sz="1200">
                          <a:solidFill>
                            <a:srgbClr val="000000"/>
                          </a:solidFill>
                          <a:latin typeface="calibri"/>
                        </a:rPr>
                        <a:t>Alla har varit väldigt välkomnande och positiva till undervisning, både läkare och sjuksköterskor. Jag har trivts väldigt bra och skulle kunna tänka mig jobba här i framtiden.</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3"/>
                  </a:ext>
                </a:extLst>
              </a:tr>
            </a:tbl>
          </a:graphicData>
        </a:graphic>
      </p:graphicFrame>
      <p:sp>
        <p:nvSpPr>
          <p:cNvPr id="5" name="New shape"/>
          <p:cNvSpPr/>
          <p:nvPr/>
        </p:nvSpPr>
        <p:spPr>
          <a:xfrm>
            <a:off x="8178800" y="4165600"/>
            <a:ext cx="254000" cy="0"/>
          </a:xfrm>
          <a:prstGeom prst="straightConnector1">
            <a:avLst/>
          </a:prstGeom>
          <a:ln>
            <a:solidFill>
              <a:srgbClr val="00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Tree>
  </p:cSld>
  <p:clrMapOvr>
    <a:masterClrMapping/>
  </p:clrMapOvr>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711200" y="711200"/>
            <a:ext cx="7737052" cy="3203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rIns="0" rtlCol="0" anchor="ctr">
            <a:spAutoFit/>
          </a:bodyPr>
          <a:lstStyle/>
          <a:p>
            <a:pPr algn="l"/>
            <a:r>
              <a:rPr sz="1500">
                <a:solidFill>
                  <a:srgbClr val="000000"/>
                </a:solidFill>
                <a:latin typeface="calibri"/>
              </a:rPr>
              <a:t>Har du ytterligare synpunkter, skriv nedan:</a:t>
            </a:r>
          </a:p>
        </p:txBody>
      </p:sp>
      <p:sp>
        <p:nvSpPr>
          <p:cNvPr id="3" name="New shape"/>
          <p:cNvSpPr/>
          <p:nvPr/>
        </p:nvSpPr>
        <p:spPr>
          <a:xfrm>
            <a:off x="711200" y="1168400"/>
            <a:ext cx="254000" cy="0"/>
          </a:xfrm>
          <a:prstGeom prst="straightConnector1">
            <a:avLst/>
          </a:prstGeom>
          <a:ln>
            <a:solidFill>
              <a:srgbClr val="00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graphicFrame>
        <p:nvGraphicFramePr>
          <p:cNvPr id="4" name="New Table"/>
          <p:cNvGraphicFramePr>
            <a:graphicFrameLocks noGrp="1"/>
          </p:cNvGraphicFramePr>
          <p:nvPr/>
        </p:nvGraphicFramePr>
        <p:xfrm>
          <a:off x="711200" y="1295400"/>
          <a:ext cx="7721600" cy="2560320"/>
        </p:xfrm>
        <a:graphic>
          <a:graphicData uri="http://schemas.openxmlformats.org/drawingml/2006/table">
            <a:tbl>
              <a:tblPr bandRow="1">
                <a:tableStyleId>{5C22544A-7EE6-4342-B048-85BDC9FD1C3A}</a:tableStyleId>
              </a:tblPr>
              <a:tblGrid>
                <a:gridCol w="7721600">
                  <a:extLst>
                    <a:ext uri="{9D8B030D-6E8A-4147-A177-3AD203B41FA5}">
                      <a16:colId xmlns:a16="http://schemas.microsoft.com/office/drawing/2014/main" val="20000"/>
                    </a:ext>
                  </a:extLst>
                </a:gridCol>
              </a:tblGrid>
              <a:tr h="0">
                <a:tc>
                  <a:txBody>
                    <a:bodyPr/>
                    <a:lstStyle/>
                    <a:p>
                      <a:pPr algn="l"/>
                      <a:r>
                        <a:rPr sz="1200">
                          <a:solidFill>
                            <a:srgbClr val="000000"/>
                          </a:solidFill>
                          <a:latin typeface="calibri"/>
                        </a:rPr>
                        <a:t>Svårt men samtidigt mycket lärorikt case, hade önskat lite mer tid för det med tanke på hur stort caset var, kändes som man inte hann med allt man ville 
Mycket trevlig personal och handledare. kände mig väldigt välkommen och inbjuden så det var kul att komma hit varje dag!
</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0"/>
                  </a:ext>
                </a:extLst>
              </a:tr>
              <a:tr h="0">
                <a:tc>
                  <a:txBody>
                    <a:bodyPr/>
                    <a:lstStyle/>
                    <a:p>
                      <a:pPr algn="l"/>
                      <a:r>
                        <a:rPr sz="1200">
                          <a:solidFill>
                            <a:srgbClr val="000000"/>
                          </a:solidFill>
                          <a:latin typeface="calibri"/>
                        </a:rPr>
                        <a:t>Caset var stressande då de var en hög nivå på det. Det hade varit intressant att läsa in på det mera, om man hade mer tid att ägna sig till det. Sedan under case-genomgången kändes det för seriöst och det kändes som man behövde svara på alla frågor för noggrant. Annars var det intressant och praktikplatsen var rolig. </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0">
                <a:tc>
                  <a:txBody>
                    <a:bodyPr/>
                    <a:lstStyle/>
                    <a:p>
                      <a:pPr algn="l"/>
                      <a:r>
                        <a:rPr sz="1200">
                          <a:solidFill>
                            <a:srgbClr val="000000"/>
                          </a:solidFill>
                          <a:latin typeface="calibri"/>
                        </a:rPr>
                        <a:t>Tack !</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2"/>
                  </a:ext>
                </a:extLst>
              </a:tr>
              <a:tr h="0">
                <a:tc>
                  <a:txBody>
                    <a:bodyPr/>
                    <a:lstStyle/>
                    <a:p>
                      <a:pPr algn="l"/>
                      <a:r>
                        <a:rPr sz="1200">
                          <a:solidFill>
                            <a:srgbClr val="000000"/>
                          </a:solidFill>
                          <a:latin typeface="calibri"/>
                        </a:rPr>
                        <a:t>Det skulle vara bättre om vi kunde fokusera bara på avdelning och inte går på NIVA.</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3"/>
                  </a:ext>
                </a:extLst>
              </a:tr>
              <a:tr h="0">
                <a:tc>
                  <a:txBody>
                    <a:bodyPr/>
                    <a:lstStyle/>
                    <a:p>
                      <a:pPr algn="l"/>
                      <a:r>
                        <a:rPr sz="1200">
                          <a:solidFill>
                            <a:srgbClr val="000000"/>
                          </a:solidFill>
                          <a:latin typeface="calibri"/>
                        </a:rPr>
                        <a:t>Att få gå med samma handledare under hela VFU:n, förstår att det är svårt men max 3 st.</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4"/>
                  </a:ext>
                </a:extLst>
              </a:tr>
              <a:tr h="0">
                <a:tc>
                  <a:txBody>
                    <a:bodyPr/>
                    <a:lstStyle/>
                    <a:p>
                      <a:pPr algn="l"/>
                      <a:r>
                        <a:rPr sz="1200">
                          <a:solidFill>
                            <a:srgbClr val="000000"/>
                          </a:solidFill>
                          <a:latin typeface="calibri"/>
                        </a:rPr>
                        <a:t>Barn- och ungdomshabiliteringen har varit en fantastisk arbetsplats. Bra kollegor och mycket lärorik praktik.</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5"/>
                  </a:ext>
                </a:extLst>
              </a:tr>
            </a:tbl>
          </a:graphicData>
        </a:graphic>
      </p:graphicFrame>
      <p:sp>
        <p:nvSpPr>
          <p:cNvPr id="5" name="New shape"/>
          <p:cNvSpPr/>
          <p:nvPr/>
        </p:nvSpPr>
        <p:spPr>
          <a:xfrm>
            <a:off x="8178800" y="4165600"/>
            <a:ext cx="254000" cy="0"/>
          </a:xfrm>
          <a:prstGeom prst="straightConnector1">
            <a:avLst/>
          </a:prstGeom>
          <a:ln>
            <a:solidFill>
              <a:srgbClr val="00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Tree>
  </p:cSld>
  <p:clrMapOvr>
    <a:masterClrMapping/>
  </p:clrMapOvr>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711200" y="711200"/>
            <a:ext cx="7737052" cy="3203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rIns="0" rtlCol="0" anchor="ctr">
            <a:spAutoFit/>
          </a:bodyPr>
          <a:lstStyle/>
          <a:p>
            <a:pPr algn="l"/>
            <a:r>
              <a:rPr sz="1500">
                <a:solidFill>
                  <a:srgbClr val="000000"/>
                </a:solidFill>
                <a:latin typeface="calibri"/>
              </a:rPr>
              <a:t>Har du ytterligare synpunkter, skriv nedan:</a:t>
            </a:r>
          </a:p>
        </p:txBody>
      </p:sp>
      <p:sp>
        <p:nvSpPr>
          <p:cNvPr id="3" name="New shape"/>
          <p:cNvSpPr/>
          <p:nvPr/>
        </p:nvSpPr>
        <p:spPr>
          <a:xfrm>
            <a:off x="711200" y="1168400"/>
            <a:ext cx="254000" cy="0"/>
          </a:xfrm>
          <a:prstGeom prst="straightConnector1">
            <a:avLst/>
          </a:prstGeom>
          <a:ln>
            <a:solidFill>
              <a:srgbClr val="00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graphicFrame>
        <p:nvGraphicFramePr>
          <p:cNvPr id="4" name="New Table"/>
          <p:cNvGraphicFramePr>
            <a:graphicFrameLocks noGrp="1"/>
          </p:cNvGraphicFramePr>
          <p:nvPr/>
        </p:nvGraphicFramePr>
        <p:xfrm>
          <a:off x="711200" y="1295400"/>
          <a:ext cx="7721600" cy="2743200"/>
        </p:xfrm>
        <a:graphic>
          <a:graphicData uri="http://schemas.openxmlformats.org/drawingml/2006/table">
            <a:tbl>
              <a:tblPr bandRow="1">
                <a:tableStyleId>{5C22544A-7EE6-4342-B048-85BDC9FD1C3A}</a:tableStyleId>
              </a:tblPr>
              <a:tblGrid>
                <a:gridCol w="7721600">
                  <a:extLst>
                    <a:ext uri="{9D8B030D-6E8A-4147-A177-3AD203B41FA5}">
                      <a16:colId xmlns:a16="http://schemas.microsoft.com/office/drawing/2014/main" val="20000"/>
                    </a:ext>
                  </a:extLst>
                </a:gridCol>
              </a:tblGrid>
              <a:tr h="0">
                <a:tc>
                  <a:txBody>
                    <a:bodyPr/>
                    <a:lstStyle/>
                    <a:p>
                      <a:pPr algn="l"/>
                      <a:r>
                        <a:rPr sz="1200">
                          <a:solidFill>
                            <a:srgbClr val="000000"/>
                          </a:solidFill>
                          <a:latin typeface="calibri"/>
                        </a:rPr>
                        <a:t>Otroligt fint bemötande från all personal på avdelningen. Pedagogiska och har mycket kunskap. Lärt mig väldigt mycket så är nöjd att jag fick placeringen hos er. Tack!</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0"/>
                  </a:ext>
                </a:extLst>
              </a:tr>
              <a:tr h="0">
                <a:tc>
                  <a:txBody>
                    <a:bodyPr/>
                    <a:lstStyle/>
                    <a:p>
                      <a:pPr algn="l"/>
                      <a:r>
                        <a:rPr sz="1200">
                          <a:solidFill>
                            <a:srgbClr val="000000"/>
                          </a:solidFill>
                          <a:latin typeface="calibri"/>
                        </a:rPr>
                        <a:t>Det har varit ett väldigt trevligt och tryggt bemötande man fått av handledarna på avdelningen. Jag har aldrig känt mig så lite som en student på någon VFU-placering. Man har känt sig som en del av gänget sedan start. </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0">
                <a:tc>
                  <a:txBody>
                    <a:bodyPr/>
                    <a:lstStyle/>
                    <a:p>
                      <a:pPr algn="l"/>
                      <a:r>
                        <a:rPr sz="1200">
                          <a:solidFill>
                            <a:srgbClr val="000000"/>
                          </a:solidFill>
                          <a:latin typeface="calibri"/>
                        </a:rPr>
                        <a:t>Väldigt bra praktik på Geratriken avd 1, bra och trevlig personal. Handledarna var super bra, trevliga och snälla. Kul att få testa på studenttätsal! lärt mig mycket inför kommande yrke!</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2"/>
                  </a:ext>
                </a:extLst>
              </a:tr>
              <a:tr h="0">
                <a:tc>
                  <a:txBody>
                    <a:bodyPr/>
                    <a:lstStyle/>
                    <a:p>
                      <a:pPr algn="l"/>
                      <a:r>
                        <a:rPr sz="1200">
                          <a:solidFill>
                            <a:srgbClr val="000000"/>
                          </a:solidFill>
                          <a:latin typeface="calibri"/>
                        </a:rPr>
                        <a:t>det var bra planerad och jag fick se som myket som det gick. handledaren var engagerade och tog sin tid till oss. </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3"/>
                  </a:ext>
                </a:extLst>
              </a:tr>
              <a:tr h="0">
                <a:tc>
                  <a:txBody>
                    <a:bodyPr/>
                    <a:lstStyle/>
                    <a:p>
                      <a:pPr algn="l"/>
                      <a:r>
                        <a:rPr sz="1200">
                          <a:solidFill>
                            <a:srgbClr val="000000"/>
                          </a:solidFill>
                          <a:latin typeface="calibri"/>
                        </a:rPr>
                        <a:t>Den absolut roligaste och mest lärorika placeringen jag varit på. grymt teamarbete i personalgruppen och blivit så otroligt bra bemött av hela personalgruppen. Har känt att jag kan vända mig till vem som helst med frågor och funderingar. Handledningen har varit fenomenal och aldrig varit med om så bra handledning tidigare.</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4"/>
                  </a:ext>
                </a:extLst>
              </a:tr>
              <a:tr h="0">
                <a:tc>
                  <a:txBody>
                    <a:bodyPr/>
                    <a:lstStyle/>
                    <a:p>
                      <a:pPr algn="l"/>
                      <a:r>
                        <a:rPr sz="1200">
                          <a:solidFill>
                            <a:srgbClr val="000000"/>
                          </a:solidFill>
                          <a:latin typeface="calibri"/>
                        </a:rPr>
                        <a:t>Hade önskat fler arbetsmoment med studenter inom andra program, t.ex. läkarstudenter, fysioterapeutstudenter samt auskultation på andra avdelningar inom kliniken och på olika undersökningar och behandlingar.</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5"/>
                  </a:ext>
                </a:extLst>
              </a:tr>
            </a:tbl>
          </a:graphicData>
        </a:graphic>
      </p:graphicFrame>
      <p:sp>
        <p:nvSpPr>
          <p:cNvPr id="5" name="New shape"/>
          <p:cNvSpPr/>
          <p:nvPr/>
        </p:nvSpPr>
        <p:spPr>
          <a:xfrm>
            <a:off x="8178800" y="4165600"/>
            <a:ext cx="254000" cy="0"/>
          </a:xfrm>
          <a:prstGeom prst="straightConnector1">
            <a:avLst/>
          </a:prstGeom>
          <a:ln>
            <a:solidFill>
              <a:srgbClr val="00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711200" y="711200"/>
            <a:ext cx="7737052" cy="3203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rIns="0" rtlCol="0" anchor="ctr">
            <a:spAutoFit/>
          </a:bodyPr>
          <a:lstStyle/>
          <a:p>
            <a:pPr algn="l"/>
            <a:r>
              <a:rPr sz="1500">
                <a:solidFill>
                  <a:srgbClr val="000000"/>
                </a:solidFill>
                <a:latin typeface="calibri"/>
              </a:rPr>
              <a:t>Hälsocentral/sjukstuga Gör ditt val nedan. Saknas din hälsocentral/sjukstuga, välj "annan".</a:t>
            </a:r>
          </a:p>
        </p:txBody>
      </p:sp>
      <p:graphicFrame>
        <p:nvGraphicFramePr>
          <p:cNvPr id="3" name="New Table"/>
          <p:cNvGraphicFramePr>
            <a:graphicFrameLocks noGrp="1"/>
          </p:cNvGraphicFramePr>
          <p:nvPr/>
        </p:nvGraphicFramePr>
        <p:xfrm>
          <a:off x="711200" y="1168400"/>
          <a:ext cx="4216400" cy="3017520"/>
        </p:xfrm>
        <a:graphic>
          <a:graphicData uri="http://schemas.openxmlformats.org/drawingml/2006/table">
            <a:tbl>
              <a:tblPr bandRow="1">
                <a:tableStyleId>{5C22544A-7EE6-4342-B048-85BDC9FD1C3A}</a:tableStyleId>
              </a:tblPr>
              <a:tblGrid>
                <a:gridCol w="2466489">
                  <a:extLst>
                    <a:ext uri="{9D8B030D-6E8A-4147-A177-3AD203B41FA5}">
                      <a16:colId xmlns:a16="http://schemas.microsoft.com/office/drawing/2014/main" val="20000"/>
                    </a:ext>
                  </a:extLst>
                </a:gridCol>
                <a:gridCol w="969709">
                  <a:extLst>
                    <a:ext uri="{9D8B030D-6E8A-4147-A177-3AD203B41FA5}">
                      <a16:colId xmlns:a16="http://schemas.microsoft.com/office/drawing/2014/main" val="20001"/>
                    </a:ext>
                  </a:extLst>
                </a:gridCol>
                <a:gridCol w="780202">
                  <a:extLst>
                    <a:ext uri="{9D8B030D-6E8A-4147-A177-3AD203B41FA5}">
                      <a16:colId xmlns:a16="http://schemas.microsoft.com/office/drawing/2014/main" val="20002"/>
                    </a:ext>
                  </a:extLst>
                </a:gridCol>
              </a:tblGrid>
              <a:tr h="0">
                <a:tc>
                  <a:txBody>
                    <a:bodyPr/>
                    <a:lstStyle/>
                    <a:p>
                      <a:pPr algn="l"/>
                      <a:r>
                        <a:rPr sz="1200">
                          <a:solidFill>
                            <a:srgbClr val="000000"/>
                          </a:solidFill>
                          <a:latin typeface="calibri"/>
                        </a:rPr>
                        <a:t>Namn</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Antal</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0">
                <a:tc>
                  <a:txBody>
                    <a:bodyPr/>
                    <a:lstStyle/>
                    <a:p>
                      <a:pPr algn="l"/>
                      <a:r>
                        <a:rPr sz="1200">
                          <a:solidFill>
                            <a:srgbClr val="000000"/>
                          </a:solidFill>
                          <a:latin typeface="calibri"/>
                        </a:rPr>
                        <a:t>Anderstorp</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1"/>
                  </a:ext>
                </a:extLst>
              </a:tr>
              <a:tr h="0">
                <a:tc>
                  <a:txBody>
                    <a:bodyPr/>
                    <a:lstStyle/>
                    <a:p>
                      <a:pPr algn="l"/>
                      <a:r>
                        <a:rPr sz="1200">
                          <a:solidFill>
                            <a:srgbClr val="000000"/>
                          </a:solidFill>
                          <a:latin typeface="calibri"/>
                        </a:rPr>
                        <a:t>Backen</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0">
                <a:tc>
                  <a:txBody>
                    <a:bodyPr/>
                    <a:lstStyle/>
                    <a:p>
                      <a:pPr algn="l"/>
                      <a:r>
                        <a:rPr sz="1200">
                          <a:solidFill>
                            <a:srgbClr val="000000"/>
                          </a:solidFill>
                          <a:latin typeface="calibri"/>
                        </a:rPr>
                        <a:t>Bjurholm</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3"/>
                  </a:ext>
                </a:extLst>
              </a:tr>
              <a:tr h="0">
                <a:tc>
                  <a:txBody>
                    <a:bodyPr/>
                    <a:lstStyle/>
                    <a:p>
                      <a:pPr algn="l"/>
                      <a:r>
                        <a:rPr sz="1200">
                          <a:solidFill>
                            <a:srgbClr val="000000"/>
                          </a:solidFill>
                          <a:latin typeface="calibri"/>
                        </a:rPr>
                        <a:t>Boliden</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r h="0">
                <a:tc>
                  <a:txBody>
                    <a:bodyPr/>
                    <a:lstStyle/>
                    <a:p>
                      <a:pPr algn="l"/>
                      <a:r>
                        <a:rPr sz="1200">
                          <a:solidFill>
                            <a:srgbClr val="000000"/>
                          </a:solidFill>
                          <a:latin typeface="calibri"/>
                        </a:rPr>
                        <a:t>Bureå</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5"/>
                  </a:ext>
                </a:extLst>
              </a:tr>
              <a:tr h="0">
                <a:tc>
                  <a:txBody>
                    <a:bodyPr/>
                    <a:lstStyle/>
                    <a:p>
                      <a:pPr algn="l"/>
                      <a:r>
                        <a:rPr sz="1200">
                          <a:solidFill>
                            <a:srgbClr val="000000"/>
                          </a:solidFill>
                          <a:latin typeface="calibri"/>
                        </a:rPr>
                        <a:t>Burträsk</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6"/>
                  </a:ext>
                </a:extLst>
              </a:tr>
              <a:tr h="0">
                <a:tc>
                  <a:txBody>
                    <a:bodyPr/>
                    <a:lstStyle/>
                    <a:p>
                      <a:pPr algn="l"/>
                      <a:r>
                        <a:rPr sz="1200">
                          <a:solidFill>
                            <a:srgbClr val="000000"/>
                          </a:solidFill>
                          <a:latin typeface="calibri"/>
                        </a:rPr>
                        <a:t>Byske</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7"/>
                  </a:ext>
                </a:extLst>
              </a:tr>
              <a:tr h="0">
                <a:tc>
                  <a:txBody>
                    <a:bodyPr/>
                    <a:lstStyle/>
                    <a:p>
                      <a:pPr algn="l"/>
                      <a:r>
                        <a:rPr sz="1200">
                          <a:solidFill>
                            <a:srgbClr val="000000"/>
                          </a:solidFill>
                          <a:latin typeface="calibri"/>
                        </a:rPr>
                        <a:t>Dorotea</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8"/>
                  </a:ext>
                </a:extLst>
              </a:tr>
              <a:tr h="0">
                <a:tc>
                  <a:txBody>
                    <a:bodyPr/>
                    <a:lstStyle/>
                    <a:p>
                      <a:pPr algn="l"/>
                      <a:r>
                        <a:rPr sz="1200">
                          <a:solidFill>
                            <a:srgbClr val="000000"/>
                          </a:solidFill>
                          <a:latin typeface="calibri"/>
                        </a:rPr>
                        <a:t>Erikslid</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9"/>
                  </a:ext>
                </a:extLst>
              </a:tr>
              <a:tr h="0">
                <a:tc>
                  <a:txBody>
                    <a:bodyPr/>
                    <a:lstStyle/>
                    <a:p>
                      <a:pPr algn="l"/>
                      <a:r>
                        <a:rPr sz="1200">
                          <a:solidFill>
                            <a:srgbClr val="000000"/>
                          </a:solidFill>
                          <a:latin typeface="calibri"/>
                        </a:rPr>
                        <a:t>Ersboda</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1</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25</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10"/>
                  </a:ext>
                </a:extLst>
              </a:tr>
            </a:tbl>
          </a:graphicData>
        </a:graphic>
      </p:graphicFrame>
      <p:sp>
        <p:nvSpPr>
          <p:cNvPr id="4" name="New shape"/>
          <p:cNvSpPr/>
          <p:nvPr/>
        </p:nvSpPr>
        <p:spPr>
          <a:xfrm>
            <a:off x="4673600" y="4312920"/>
            <a:ext cx="254000" cy="0"/>
          </a:xfrm>
          <a:prstGeom prst="straightConnector1">
            <a:avLst/>
          </a:prstGeom>
          <a:ln>
            <a:solidFill>
              <a:srgbClr val="00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5" name="New shape"/>
          <p:cNvSpPr/>
          <p:nvPr/>
        </p:nvSpPr>
        <p:spPr>
          <a:xfrm>
            <a:off x="5105400" y="1168400"/>
            <a:ext cx="3333750" cy="2857500"/>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711200" y="711200"/>
            <a:ext cx="7737052" cy="3203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rIns="0" rtlCol="0" anchor="ctr">
            <a:spAutoFit/>
          </a:bodyPr>
          <a:lstStyle/>
          <a:p>
            <a:pPr algn="l"/>
            <a:r>
              <a:rPr sz="1500">
                <a:solidFill>
                  <a:srgbClr val="000000"/>
                </a:solidFill>
                <a:latin typeface="calibri"/>
              </a:rPr>
              <a:t>Har du ytterligare synpunkter, skriv nedan:</a:t>
            </a:r>
          </a:p>
        </p:txBody>
      </p:sp>
      <p:sp>
        <p:nvSpPr>
          <p:cNvPr id="3" name="New shape"/>
          <p:cNvSpPr/>
          <p:nvPr/>
        </p:nvSpPr>
        <p:spPr>
          <a:xfrm>
            <a:off x="711200" y="1168400"/>
            <a:ext cx="254000" cy="0"/>
          </a:xfrm>
          <a:prstGeom prst="straightConnector1">
            <a:avLst/>
          </a:prstGeom>
          <a:ln>
            <a:solidFill>
              <a:srgbClr val="00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graphicFrame>
        <p:nvGraphicFramePr>
          <p:cNvPr id="4" name="New Table"/>
          <p:cNvGraphicFramePr>
            <a:graphicFrameLocks noGrp="1"/>
          </p:cNvGraphicFramePr>
          <p:nvPr/>
        </p:nvGraphicFramePr>
        <p:xfrm>
          <a:off x="711200" y="1295400"/>
          <a:ext cx="7721600" cy="2926080"/>
        </p:xfrm>
        <a:graphic>
          <a:graphicData uri="http://schemas.openxmlformats.org/drawingml/2006/table">
            <a:tbl>
              <a:tblPr bandRow="1">
                <a:tableStyleId>{5C22544A-7EE6-4342-B048-85BDC9FD1C3A}</a:tableStyleId>
              </a:tblPr>
              <a:tblGrid>
                <a:gridCol w="7721600">
                  <a:extLst>
                    <a:ext uri="{9D8B030D-6E8A-4147-A177-3AD203B41FA5}">
                      <a16:colId xmlns:a16="http://schemas.microsoft.com/office/drawing/2014/main" val="20000"/>
                    </a:ext>
                  </a:extLst>
                </a:gridCol>
              </a:tblGrid>
              <a:tr h="0">
                <a:tc>
                  <a:txBody>
                    <a:bodyPr/>
                    <a:lstStyle/>
                    <a:p>
                      <a:pPr algn="l"/>
                      <a:r>
                        <a:rPr sz="1200">
                          <a:solidFill>
                            <a:srgbClr val="000000"/>
                          </a:solidFill>
                          <a:latin typeface="calibri"/>
                        </a:rPr>
                        <a:t>Tung start på sista praktiken, jobbigt med mycket hård press så tidigt, hade önskat lite mer anpassningsbart efter mina förutsättningar och hur jag lär mig bäst. Svårt att gå med så många olika handledare, fick byta nästan varje pass. Lite hårt bemötande av vissa medarbetare och kände mig ibland som arbetskraft. Också många superduktiga handledare och har där utvecklats mycket bra. </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0"/>
                  </a:ext>
                </a:extLst>
              </a:tr>
              <a:tr h="0">
                <a:tc>
                  <a:txBody>
                    <a:bodyPr/>
                    <a:lstStyle/>
                    <a:p>
                      <a:pPr algn="l"/>
                      <a:r>
                        <a:rPr sz="1200">
                          <a:solidFill>
                            <a:srgbClr val="000000"/>
                          </a:solidFill>
                          <a:latin typeface="calibri"/>
                        </a:rPr>
                        <a:t>Jättefin avdelning och personalgrupp. Alla var supertrevliga och snälla. Jag har lärt mig så mycket nytt och personalen har verkligen låtit mig växa in i min kommande yrkesroll. Stort tack till alla!</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0">
                <a:tc>
                  <a:txBody>
                    <a:bodyPr/>
                    <a:lstStyle/>
                    <a:p>
                      <a:pPr algn="l"/>
                      <a:r>
                        <a:rPr sz="1200">
                          <a:solidFill>
                            <a:srgbClr val="000000"/>
                          </a:solidFill>
                          <a:latin typeface="calibri"/>
                        </a:rPr>
                        <a:t>Mycket roligt att vara på Lyckseles medicinavdelning, mycket bra arbetsgrupp med superfina medarbetare</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2"/>
                  </a:ext>
                </a:extLst>
              </a:tr>
              <a:tr h="0">
                <a:tc>
                  <a:txBody>
                    <a:bodyPr/>
                    <a:lstStyle/>
                    <a:p>
                      <a:pPr algn="l"/>
                      <a:r>
                        <a:rPr sz="1200">
                          <a:solidFill>
                            <a:srgbClr val="000000"/>
                          </a:solidFill>
                          <a:latin typeface="calibri"/>
                        </a:rPr>
                        <a:t>Önskar handledare, som är engagerade i att ha studenter samt att kan ge bättre stöd till sina studenter. Studenter behöver inte gå komma praktikplats och må dåligt. </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3"/>
                  </a:ext>
                </a:extLst>
              </a:tr>
              <a:tr h="0">
                <a:tc>
                  <a:txBody>
                    <a:bodyPr/>
                    <a:lstStyle/>
                    <a:p>
                      <a:pPr algn="l"/>
                      <a:r>
                        <a:rPr sz="1200">
                          <a:solidFill>
                            <a:srgbClr val="000000"/>
                          </a:solidFill>
                          <a:latin typeface="calibri"/>
                        </a:rPr>
                        <a:t>Bra handledare, bra stöd från huvudhandledare. Lite för hög vårdtyngd ibland för att handledare ska ha tid att hjälpa studenten helt optimalt, men upplever att de handledare jag haft gjort sitt bästa för att vfu ska bli så bra som möjligt. </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4"/>
                  </a:ext>
                </a:extLst>
              </a:tr>
              <a:tr h="0">
                <a:tc>
                  <a:txBody>
                    <a:bodyPr/>
                    <a:lstStyle/>
                    <a:p>
                      <a:pPr algn="l"/>
                      <a:r>
                        <a:rPr sz="1200">
                          <a:solidFill>
                            <a:srgbClr val="000000"/>
                          </a:solidFill>
                          <a:latin typeface="calibri"/>
                        </a:rPr>
                        <a:t>Fenomenal praktikplats. Vänliga kollegor/handledare och ett öppet, inkluderande klimat. Goda möjligheter till lärande, fick se och prova på det mesta. ʺLärt mig mer dessa 6v än under hela utbildningen hittillsʺ. Mycket mycket nöjd :) </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5"/>
                  </a:ext>
                </a:extLst>
              </a:tr>
            </a:tbl>
          </a:graphicData>
        </a:graphic>
      </p:graphicFrame>
      <p:sp>
        <p:nvSpPr>
          <p:cNvPr id="5" name="New shape"/>
          <p:cNvSpPr/>
          <p:nvPr/>
        </p:nvSpPr>
        <p:spPr>
          <a:xfrm>
            <a:off x="8178800" y="4348480"/>
            <a:ext cx="254000" cy="0"/>
          </a:xfrm>
          <a:prstGeom prst="straightConnector1">
            <a:avLst/>
          </a:prstGeom>
          <a:ln>
            <a:solidFill>
              <a:srgbClr val="00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Tree>
  </p:cSld>
  <p:clrMapOvr>
    <a:masterClrMapping/>
  </p:clrMapOvr>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711200" y="711200"/>
            <a:ext cx="7737052" cy="3203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rIns="0" rtlCol="0" anchor="ctr">
            <a:spAutoFit/>
          </a:bodyPr>
          <a:lstStyle/>
          <a:p>
            <a:pPr algn="l"/>
            <a:r>
              <a:rPr sz="1500">
                <a:solidFill>
                  <a:srgbClr val="000000"/>
                </a:solidFill>
                <a:latin typeface="calibri"/>
              </a:rPr>
              <a:t>Har du ytterligare synpunkter, skriv nedan:</a:t>
            </a:r>
          </a:p>
        </p:txBody>
      </p:sp>
      <p:sp>
        <p:nvSpPr>
          <p:cNvPr id="3" name="New shape"/>
          <p:cNvSpPr/>
          <p:nvPr/>
        </p:nvSpPr>
        <p:spPr>
          <a:xfrm>
            <a:off x="711200" y="1168400"/>
            <a:ext cx="254000" cy="0"/>
          </a:xfrm>
          <a:prstGeom prst="straightConnector1">
            <a:avLst/>
          </a:prstGeom>
          <a:ln>
            <a:solidFill>
              <a:srgbClr val="00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graphicFrame>
        <p:nvGraphicFramePr>
          <p:cNvPr id="4" name="New Table"/>
          <p:cNvGraphicFramePr>
            <a:graphicFrameLocks noGrp="1"/>
          </p:cNvGraphicFramePr>
          <p:nvPr/>
        </p:nvGraphicFramePr>
        <p:xfrm>
          <a:off x="711200" y="1295400"/>
          <a:ext cx="7721600" cy="2651760"/>
        </p:xfrm>
        <a:graphic>
          <a:graphicData uri="http://schemas.openxmlformats.org/drawingml/2006/table">
            <a:tbl>
              <a:tblPr bandRow="1">
                <a:tableStyleId>{5C22544A-7EE6-4342-B048-85BDC9FD1C3A}</a:tableStyleId>
              </a:tblPr>
              <a:tblGrid>
                <a:gridCol w="7721600">
                  <a:extLst>
                    <a:ext uri="{9D8B030D-6E8A-4147-A177-3AD203B41FA5}">
                      <a16:colId xmlns:a16="http://schemas.microsoft.com/office/drawing/2014/main" val="20000"/>
                    </a:ext>
                  </a:extLst>
                </a:gridCol>
              </a:tblGrid>
              <a:tr h="0">
                <a:tc>
                  <a:txBody>
                    <a:bodyPr/>
                    <a:lstStyle/>
                    <a:p>
                      <a:pPr algn="l"/>
                      <a:r>
                        <a:rPr sz="1200">
                          <a:solidFill>
                            <a:srgbClr val="000000"/>
                          </a:solidFill>
                          <a:latin typeface="calibri"/>
                        </a:rPr>
                        <a:t>Nöjd :)</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0"/>
                  </a:ext>
                </a:extLst>
              </a:tr>
              <a:tr h="0">
                <a:tc>
                  <a:txBody>
                    <a:bodyPr/>
                    <a:lstStyle/>
                    <a:p>
                      <a:pPr algn="l"/>
                      <a:r>
                        <a:rPr sz="1200">
                          <a:solidFill>
                            <a:srgbClr val="000000"/>
                          </a:solidFill>
                          <a:latin typeface="calibri"/>
                        </a:rPr>
                        <a:t>Jättefin arbetsgrupp på Ortopedavd 4, de är välkomnande och öppna för alla. De är så studentvänliga och pedagogiska. Jag har inte haft bättre praktik än den jag har haft nu.</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0">
                <a:tc>
                  <a:txBody>
                    <a:bodyPr/>
                    <a:lstStyle/>
                    <a:p>
                      <a:pPr algn="l"/>
                      <a:r>
                        <a:rPr sz="1200">
                          <a:solidFill>
                            <a:srgbClr val="000000"/>
                          </a:solidFill>
                          <a:latin typeface="calibri"/>
                        </a:rPr>
                        <a:t>Mycket nöjd med min Vfu. Mycket yrkesförberedande och jag har fått med mig bred kunskap om olika tankesätt. </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2"/>
                  </a:ext>
                </a:extLst>
              </a:tr>
              <a:tr h="0">
                <a:tc>
                  <a:txBody>
                    <a:bodyPr/>
                    <a:lstStyle/>
                    <a:p>
                      <a:pPr algn="l"/>
                      <a:r>
                        <a:rPr sz="1200">
                          <a:solidFill>
                            <a:srgbClr val="000000"/>
                          </a:solidFill>
                          <a:latin typeface="calibri"/>
                        </a:rPr>
                        <a:t>Praktik på IVA är den bästa jag haft, alla har varit så välkommande, det är en varm miljö och man får lära sig mycket, pröva mycket nytt, se nya saker, och viktigast av allt ha kul. Har sett framemot att komma hit varje dag och det känns jobbigt att behöva lämna. Det är en otroligt bra arbetsgrupp och man känner sig väldigt välkommen. Har inget dåligt att säga alls om den här platsen.</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3"/>
                  </a:ext>
                </a:extLst>
              </a:tr>
              <a:tr h="0">
                <a:tc>
                  <a:txBody>
                    <a:bodyPr/>
                    <a:lstStyle/>
                    <a:p>
                      <a:pPr algn="l"/>
                      <a:r>
                        <a:rPr sz="1200">
                          <a:solidFill>
                            <a:srgbClr val="000000"/>
                          </a:solidFill>
                          <a:latin typeface="calibri"/>
                        </a:rPr>
                        <a:t>lina är bäst! ᐸ3</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4"/>
                  </a:ext>
                </a:extLst>
              </a:tr>
              <a:tr h="0">
                <a:tc>
                  <a:txBody>
                    <a:bodyPr/>
                    <a:lstStyle/>
                    <a:p>
                      <a:pPr algn="l"/>
                      <a:r>
                        <a:rPr sz="1200">
                          <a:solidFill>
                            <a:srgbClr val="000000"/>
                          </a:solidFill>
                          <a:latin typeface="calibri"/>
                        </a:rPr>
                        <a:t>nej</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5"/>
                  </a:ext>
                </a:extLst>
              </a:tr>
              <a:tr h="0">
                <a:tc>
                  <a:txBody>
                    <a:bodyPr/>
                    <a:lstStyle/>
                    <a:p>
                      <a:pPr algn="l"/>
                      <a:r>
                        <a:rPr sz="1200">
                          <a:solidFill>
                            <a:srgbClr val="000000"/>
                          </a:solidFill>
                          <a:latin typeface="calibri"/>
                        </a:rPr>
                        <a:t>Bra att jag fick kritik. Det är så man lär sig.</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6"/>
                  </a:ext>
                </a:extLst>
              </a:tr>
            </a:tbl>
          </a:graphicData>
        </a:graphic>
      </p:graphicFrame>
      <p:sp>
        <p:nvSpPr>
          <p:cNvPr id="5" name="New shape"/>
          <p:cNvSpPr/>
          <p:nvPr/>
        </p:nvSpPr>
        <p:spPr>
          <a:xfrm>
            <a:off x="8178800" y="4074160"/>
            <a:ext cx="254000" cy="0"/>
          </a:xfrm>
          <a:prstGeom prst="straightConnector1">
            <a:avLst/>
          </a:prstGeom>
          <a:ln>
            <a:solidFill>
              <a:srgbClr val="00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Tree>
  </p:cSld>
  <p:clrMapOvr>
    <a:masterClrMapping/>
  </p:clrMapOvr>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711200" y="711200"/>
            <a:ext cx="7737052" cy="3203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rIns="0" rtlCol="0" anchor="ctr">
            <a:spAutoFit/>
          </a:bodyPr>
          <a:lstStyle/>
          <a:p>
            <a:pPr algn="l"/>
            <a:r>
              <a:rPr sz="1500">
                <a:solidFill>
                  <a:srgbClr val="000000"/>
                </a:solidFill>
                <a:latin typeface="calibri"/>
              </a:rPr>
              <a:t>Har du ytterligare synpunkter, skriv nedan:</a:t>
            </a:r>
          </a:p>
        </p:txBody>
      </p:sp>
      <p:sp>
        <p:nvSpPr>
          <p:cNvPr id="3" name="New shape"/>
          <p:cNvSpPr/>
          <p:nvPr/>
        </p:nvSpPr>
        <p:spPr>
          <a:xfrm>
            <a:off x="711200" y="1168400"/>
            <a:ext cx="254000" cy="0"/>
          </a:xfrm>
          <a:prstGeom prst="straightConnector1">
            <a:avLst/>
          </a:prstGeom>
          <a:ln>
            <a:solidFill>
              <a:srgbClr val="00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graphicFrame>
        <p:nvGraphicFramePr>
          <p:cNvPr id="4" name="New Table"/>
          <p:cNvGraphicFramePr>
            <a:graphicFrameLocks noGrp="1"/>
          </p:cNvGraphicFramePr>
          <p:nvPr/>
        </p:nvGraphicFramePr>
        <p:xfrm>
          <a:off x="711200" y="1295400"/>
          <a:ext cx="7721600" cy="2926080"/>
        </p:xfrm>
        <a:graphic>
          <a:graphicData uri="http://schemas.openxmlformats.org/drawingml/2006/table">
            <a:tbl>
              <a:tblPr bandRow="1">
                <a:tableStyleId>{5C22544A-7EE6-4342-B048-85BDC9FD1C3A}</a:tableStyleId>
              </a:tblPr>
              <a:tblGrid>
                <a:gridCol w="7721600">
                  <a:extLst>
                    <a:ext uri="{9D8B030D-6E8A-4147-A177-3AD203B41FA5}">
                      <a16:colId xmlns:a16="http://schemas.microsoft.com/office/drawing/2014/main" val="20000"/>
                    </a:ext>
                  </a:extLst>
                </a:gridCol>
              </a:tblGrid>
              <a:tr h="0">
                <a:tc>
                  <a:txBody>
                    <a:bodyPr/>
                    <a:lstStyle/>
                    <a:p>
                      <a:pPr algn="l"/>
                      <a:r>
                        <a:rPr sz="1200">
                          <a:solidFill>
                            <a:srgbClr val="000000"/>
                          </a:solidFill>
                          <a:latin typeface="calibri"/>
                        </a:rPr>
                        <a:t>Jag har haft en mycket bra praktik på kirurgavdelningen med ett mycket gott bemötande. Jag har fått utvecklas som person på praktikplatsen vilket jag är mycket tacksam för. Jag har haft mycket bra handledare/ samt huvudhandledare och jag har fått arbeta med mycket fina personer inom vårdteamet. Jag är mycket nöjd över denna placering. </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0">
                <a:tc>
                  <a:txBody>
                    <a:bodyPr/>
                    <a:lstStyle/>
                    <a:p>
                      <a:pPr algn="l"/>
                      <a:r>
                        <a:rPr sz="1200">
                          <a:solidFill>
                            <a:srgbClr val="000000"/>
                          </a:solidFill>
                          <a:latin typeface="calibri"/>
                        </a:rPr>
                        <a:t>Jätte bra avdelning, dom ger oss mycket frihet som gör att vi utvecklas jätte mycket. Roligt med student tät sal då man får följa utvecklingen av behandling och omvårdnad. </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1"/>
                  </a:ext>
                </a:extLst>
              </a:tr>
              <a:tr h="0">
                <a:tc>
                  <a:txBody>
                    <a:bodyPr/>
                    <a:lstStyle/>
                    <a:p>
                      <a:pPr algn="l"/>
                      <a:r>
                        <a:rPr sz="1200">
                          <a:solidFill>
                            <a:srgbClr val="000000"/>
                          </a:solidFill>
                          <a:latin typeface="calibri"/>
                        </a:rPr>
                        <a:t>Inga synpunkter, underbara handledare och arbetsklimat </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0">
                <a:tc>
                  <a:txBody>
                    <a:bodyPr/>
                    <a:lstStyle/>
                    <a:p>
                      <a:pPr algn="l"/>
                      <a:r>
                        <a:rPr sz="1200">
                          <a:solidFill>
                            <a:srgbClr val="000000"/>
                          </a:solidFill>
                          <a:latin typeface="calibri"/>
                        </a:rPr>
                        <a:t>Superbra handledare!</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3"/>
                  </a:ext>
                </a:extLst>
              </a:tr>
              <a:tr h="0">
                <a:tc>
                  <a:txBody>
                    <a:bodyPr/>
                    <a:lstStyle/>
                    <a:p>
                      <a:pPr algn="l"/>
                      <a:r>
                        <a:rPr sz="1200">
                          <a:solidFill>
                            <a:srgbClr val="000000"/>
                          </a:solidFill>
                          <a:latin typeface="calibri"/>
                        </a:rPr>
                        <a:t>Inte så många tillfällen till att förbereda läkemedel, utan det var mycket omvårdnad. Men lärde mig otroligt mycket och det var superfint bemötande. </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r h="0">
                <a:tc>
                  <a:txBody>
                    <a:bodyPr/>
                    <a:lstStyle/>
                    <a:p>
                      <a:pPr algn="l"/>
                      <a:r>
                        <a:rPr sz="1200">
                          <a:solidFill>
                            <a:srgbClr val="000000"/>
                          </a:solidFill>
                          <a:latin typeface="calibri"/>
                        </a:rPr>
                        <a:t>Peer Learning är ett bra sätt att arbete, borde vara fler tillfällen som student att göra.
Jag hade 1 vecka Peer Learning utav 4. Hade varit mer givande att haft 2-3 veckor . Denna metod är bra då man arbetar nära patienten och får en snabb helhetsbild som sjuksköterska. Man ska kunna omvårdnads grunder för att kunna definiera problem/ åtgärder !</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5"/>
                  </a:ext>
                </a:extLst>
              </a:tr>
            </a:tbl>
          </a:graphicData>
        </a:graphic>
      </p:graphicFrame>
      <p:sp>
        <p:nvSpPr>
          <p:cNvPr id="5" name="New shape"/>
          <p:cNvSpPr/>
          <p:nvPr/>
        </p:nvSpPr>
        <p:spPr>
          <a:xfrm>
            <a:off x="8178800" y="4348480"/>
            <a:ext cx="254000" cy="0"/>
          </a:xfrm>
          <a:prstGeom prst="straightConnector1">
            <a:avLst/>
          </a:prstGeom>
          <a:ln>
            <a:solidFill>
              <a:srgbClr val="00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Tree>
  </p:cSld>
  <p:clrMapOvr>
    <a:masterClrMapping/>
  </p:clrMapOvr>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711200" y="711200"/>
            <a:ext cx="7737052" cy="3203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rIns="0" rtlCol="0" anchor="ctr">
            <a:spAutoFit/>
          </a:bodyPr>
          <a:lstStyle/>
          <a:p>
            <a:pPr algn="l"/>
            <a:r>
              <a:rPr sz="1500">
                <a:solidFill>
                  <a:srgbClr val="000000"/>
                </a:solidFill>
                <a:latin typeface="calibri"/>
              </a:rPr>
              <a:t>Har du ytterligare synpunkter, skriv nedan:</a:t>
            </a:r>
          </a:p>
        </p:txBody>
      </p:sp>
      <p:sp>
        <p:nvSpPr>
          <p:cNvPr id="3" name="New shape"/>
          <p:cNvSpPr/>
          <p:nvPr/>
        </p:nvSpPr>
        <p:spPr>
          <a:xfrm>
            <a:off x="711200" y="1168400"/>
            <a:ext cx="254000" cy="0"/>
          </a:xfrm>
          <a:prstGeom prst="straightConnector1">
            <a:avLst/>
          </a:prstGeom>
          <a:ln>
            <a:solidFill>
              <a:srgbClr val="00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graphicFrame>
        <p:nvGraphicFramePr>
          <p:cNvPr id="4" name="New Table"/>
          <p:cNvGraphicFramePr>
            <a:graphicFrameLocks noGrp="1"/>
          </p:cNvGraphicFramePr>
          <p:nvPr/>
        </p:nvGraphicFramePr>
        <p:xfrm>
          <a:off x="711200" y="1295400"/>
          <a:ext cx="7721600" cy="2377440"/>
        </p:xfrm>
        <a:graphic>
          <a:graphicData uri="http://schemas.openxmlformats.org/drawingml/2006/table">
            <a:tbl>
              <a:tblPr bandRow="1">
                <a:tableStyleId>{5C22544A-7EE6-4342-B048-85BDC9FD1C3A}</a:tableStyleId>
              </a:tblPr>
              <a:tblGrid>
                <a:gridCol w="7721600">
                  <a:extLst>
                    <a:ext uri="{9D8B030D-6E8A-4147-A177-3AD203B41FA5}">
                      <a16:colId xmlns:a16="http://schemas.microsoft.com/office/drawing/2014/main" val="20000"/>
                    </a:ext>
                  </a:extLst>
                </a:gridCol>
              </a:tblGrid>
              <a:tr h="0">
                <a:tc>
                  <a:txBody>
                    <a:bodyPr/>
                    <a:lstStyle/>
                    <a:p>
                      <a:pPr algn="l"/>
                      <a:r>
                        <a:rPr sz="1200">
                          <a:solidFill>
                            <a:srgbClr val="000000"/>
                          </a:solidFill>
                          <a:latin typeface="calibri"/>
                        </a:rPr>
                        <a:t>Riktigt lärorika veckor på kirurgmotagningen!
Superfint bemötande och proffsig uppslutning inför!
kändes tryggt från dag 1!
lärorikt att få ha egna patienter och ronda!
</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0">
                <a:tc>
                  <a:txBody>
                    <a:bodyPr/>
                    <a:lstStyle/>
                    <a:p>
                      <a:pPr algn="l"/>
                      <a:r>
                        <a:rPr sz="1200">
                          <a:solidFill>
                            <a:srgbClr val="000000"/>
                          </a:solidFill>
                          <a:latin typeface="calibri"/>
                        </a:rPr>
                        <a:t>Superbra koncept! Gillar iden med att få lära tillsammans och att få hålla i ansvaret, det sätter en god ʺpressʺ på att faktiskt få visa vad man kan.</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1"/>
                  </a:ext>
                </a:extLst>
              </a:tr>
              <a:tr h="0">
                <a:tc>
                  <a:txBody>
                    <a:bodyPr/>
                    <a:lstStyle/>
                    <a:p>
                      <a:pPr algn="l"/>
                      <a:r>
                        <a:rPr sz="1200">
                          <a:solidFill>
                            <a:srgbClr val="000000"/>
                          </a:solidFill>
                          <a:latin typeface="calibri"/>
                        </a:rPr>
                        <a:t>Eftersom studenter har olika bakgrunder önskar jag gärna att Handledare tänker på det och planera utifrån det. Journalsystem kan vara ett hinder för andra studenter därför är det bra att också lägga mycket tid på det. Om student inte kan journalsystemet då blir det svårt att planera sin arbetsuppgift.</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0">
                <a:tc>
                  <a:txBody>
                    <a:bodyPr/>
                    <a:lstStyle/>
                    <a:p>
                      <a:pPr algn="l"/>
                      <a:r>
                        <a:rPr sz="1200">
                          <a:solidFill>
                            <a:srgbClr val="000000"/>
                          </a:solidFill>
                          <a:latin typeface="calibri"/>
                        </a:rPr>
                        <a:t>Inga synpunkter. Jag hade en jättebra och lärorik VFU!</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3"/>
                  </a:ext>
                </a:extLst>
              </a:tr>
            </a:tbl>
          </a:graphicData>
        </a:graphic>
      </p:graphicFrame>
    </p:spTree>
  </p:cSld>
  <p:clrMapOvr>
    <a:masterClrMapping/>
  </p:clrMapOvr>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711200" y="711200"/>
            <a:ext cx="7737052" cy="21509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rIns="0" rtlCol="0" anchor="ctr">
            <a:spAutoFit/>
          </a:bodyPr>
          <a:lstStyle/>
          <a:p>
            <a:pPr>
              <a:spcBef>
                <a:spcPct val="43750"/>
              </a:spcBef>
              <a:spcAft>
                <a:spcPct val="43750"/>
              </a:spcAft>
            </a:pPr>
            <a:r>
              <a:rPr sz="1500" b="1">
                <a:solidFill>
                  <a:srgbClr val="000000"/>
                </a:solidFill>
                <a:latin typeface="calibri"/>
              </a:rPr>
              <a:t>Sammanfattning av resultat</a:t>
            </a:r>
            <a:br>
              <a:rPr sz="1500" b="1">
                <a:solidFill>
                  <a:srgbClr val="000000"/>
                </a:solidFill>
                <a:latin typeface="calibri"/>
              </a:rPr>
            </a:br>
            <a:r>
              <a:rPr sz="1500">
                <a:solidFill>
                  <a:srgbClr val="000000"/>
                </a:solidFill>
                <a:latin typeface="calibri"/>
              </a:rPr>
              <a:t>En överväldigande majoritet av respondenterna uttrycker en positiv upplevelse av sin VFU-placering, där de känner sig väl mottagna, engagerade och pedagogiskt stöttade av handledarna. Många uppskattar den praktiska erfarenheten och möjligheten att prova på olika arbetsuppgifter, vilket bidrar till deras yrkesmässiga utveckling. Även om några nämner utmaningar som heterogen handledargrupp och önskemål om förbättrad introduktion eller mer tid för teori, är det generella sentimentet att VFU:n har varit givande, lärorik och en förberedelse för framtida yrkesliv. Respondenterna är tacksamma för den omhändertagande miljön och den pedagogiska handledningen de fått, vilket har gjort deras VFU-period till en positiv erfarenhet.</a:t>
            </a: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711200" y="711200"/>
            <a:ext cx="7737052" cy="3203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rIns="0" rtlCol="0" anchor="ctr">
            <a:spAutoFit/>
          </a:bodyPr>
          <a:lstStyle/>
          <a:p>
            <a:pPr algn="l"/>
            <a:r>
              <a:rPr sz="1500">
                <a:solidFill>
                  <a:srgbClr val="000000"/>
                </a:solidFill>
                <a:latin typeface="calibri"/>
              </a:rPr>
              <a:t>Hälsocentral/sjukstuga Gör ditt val nedan. Saknas din hälsocentral/sjukstuga, välj "annan".</a:t>
            </a:r>
          </a:p>
        </p:txBody>
      </p:sp>
      <p:sp>
        <p:nvSpPr>
          <p:cNvPr id="3" name="New shape"/>
          <p:cNvSpPr/>
          <p:nvPr/>
        </p:nvSpPr>
        <p:spPr>
          <a:xfrm>
            <a:off x="711200" y="1168400"/>
            <a:ext cx="254000" cy="0"/>
          </a:xfrm>
          <a:prstGeom prst="straightConnector1">
            <a:avLst/>
          </a:prstGeom>
          <a:ln>
            <a:solidFill>
              <a:srgbClr val="00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graphicFrame>
        <p:nvGraphicFramePr>
          <p:cNvPr id="4" name="New Table"/>
          <p:cNvGraphicFramePr>
            <a:graphicFrameLocks noGrp="1"/>
          </p:cNvGraphicFramePr>
          <p:nvPr/>
        </p:nvGraphicFramePr>
        <p:xfrm>
          <a:off x="711200" y="1295400"/>
          <a:ext cx="4216400" cy="3017520"/>
        </p:xfrm>
        <a:graphic>
          <a:graphicData uri="http://schemas.openxmlformats.org/drawingml/2006/table">
            <a:tbl>
              <a:tblPr bandRow="1">
                <a:tableStyleId>{5C22544A-7EE6-4342-B048-85BDC9FD1C3A}</a:tableStyleId>
              </a:tblPr>
              <a:tblGrid>
                <a:gridCol w="2466489">
                  <a:extLst>
                    <a:ext uri="{9D8B030D-6E8A-4147-A177-3AD203B41FA5}">
                      <a16:colId xmlns:a16="http://schemas.microsoft.com/office/drawing/2014/main" val="20000"/>
                    </a:ext>
                  </a:extLst>
                </a:gridCol>
                <a:gridCol w="969709">
                  <a:extLst>
                    <a:ext uri="{9D8B030D-6E8A-4147-A177-3AD203B41FA5}">
                      <a16:colId xmlns:a16="http://schemas.microsoft.com/office/drawing/2014/main" val="20001"/>
                    </a:ext>
                  </a:extLst>
                </a:gridCol>
                <a:gridCol w="780202">
                  <a:extLst>
                    <a:ext uri="{9D8B030D-6E8A-4147-A177-3AD203B41FA5}">
                      <a16:colId xmlns:a16="http://schemas.microsoft.com/office/drawing/2014/main" val="20002"/>
                    </a:ext>
                  </a:extLst>
                </a:gridCol>
              </a:tblGrid>
              <a:tr h="0">
                <a:tc>
                  <a:txBody>
                    <a:bodyPr/>
                    <a:lstStyle/>
                    <a:p>
                      <a:pPr algn="l"/>
                      <a:r>
                        <a:rPr sz="1200">
                          <a:solidFill>
                            <a:srgbClr val="000000"/>
                          </a:solidFill>
                          <a:latin typeface="calibri"/>
                        </a:rPr>
                        <a:t>Namn</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Antal</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0">
                <a:tc>
                  <a:txBody>
                    <a:bodyPr/>
                    <a:lstStyle/>
                    <a:p>
                      <a:pPr algn="l"/>
                      <a:r>
                        <a:rPr sz="1200">
                          <a:solidFill>
                            <a:srgbClr val="000000"/>
                          </a:solidFill>
                          <a:latin typeface="calibri"/>
                        </a:rPr>
                        <a:t>Heimdall</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1"/>
                  </a:ext>
                </a:extLst>
              </a:tr>
              <a:tr h="0">
                <a:tc>
                  <a:txBody>
                    <a:bodyPr/>
                    <a:lstStyle/>
                    <a:p>
                      <a:pPr algn="l"/>
                      <a:r>
                        <a:rPr sz="1200">
                          <a:solidFill>
                            <a:srgbClr val="000000"/>
                          </a:solidFill>
                          <a:latin typeface="calibri"/>
                        </a:rPr>
                        <a:t>Holmsund</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0">
                <a:tc>
                  <a:txBody>
                    <a:bodyPr/>
                    <a:lstStyle/>
                    <a:p>
                      <a:pPr algn="l"/>
                      <a:r>
                        <a:rPr sz="1200">
                          <a:solidFill>
                            <a:srgbClr val="000000"/>
                          </a:solidFill>
                          <a:latin typeface="calibri"/>
                        </a:rPr>
                        <a:t>Hörnefors</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3"/>
                  </a:ext>
                </a:extLst>
              </a:tr>
              <a:tr h="0">
                <a:tc>
                  <a:txBody>
                    <a:bodyPr/>
                    <a:lstStyle/>
                    <a:p>
                      <a:pPr algn="l"/>
                      <a:r>
                        <a:rPr sz="1200">
                          <a:solidFill>
                            <a:srgbClr val="000000"/>
                          </a:solidFill>
                          <a:latin typeface="calibri"/>
                        </a:rPr>
                        <a:t>Kåge/Moröbacke</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r h="0">
                <a:tc>
                  <a:txBody>
                    <a:bodyPr/>
                    <a:lstStyle/>
                    <a:p>
                      <a:pPr algn="l"/>
                      <a:r>
                        <a:rPr sz="1200">
                          <a:solidFill>
                            <a:srgbClr val="000000"/>
                          </a:solidFill>
                          <a:latin typeface="calibri"/>
                        </a:rPr>
                        <a:t>Lövånger</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5"/>
                  </a:ext>
                </a:extLst>
              </a:tr>
              <a:tr h="0">
                <a:tc>
                  <a:txBody>
                    <a:bodyPr/>
                    <a:lstStyle/>
                    <a:p>
                      <a:pPr algn="l"/>
                      <a:r>
                        <a:rPr sz="1200">
                          <a:solidFill>
                            <a:srgbClr val="000000"/>
                          </a:solidFill>
                          <a:latin typeface="calibri"/>
                        </a:rPr>
                        <a:t>Malå</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6"/>
                  </a:ext>
                </a:extLst>
              </a:tr>
              <a:tr h="0">
                <a:tc>
                  <a:txBody>
                    <a:bodyPr/>
                    <a:lstStyle/>
                    <a:p>
                      <a:pPr algn="l"/>
                      <a:r>
                        <a:rPr sz="1200">
                          <a:solidFill>
                            <a:srgbClr val="000000"/>
                          </a:solidFill>
                          <a:latin typeface="calibri"/>
                        </a:rPr>
                        <a:t>Mariehem</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7"/>
                  </a:ext>
                </a:extLst>
              </a:tr>
              <a:tr h="0">
                <a:tc>
                  <a:txBody>
                    <a:bodyPr/>
                    <a:lstStyle/>
                    <a:p>
                      <a:pPr algn="l"/>
                      <a:r>
                        <a:rPr sz="1200">
                          <a:solidFill>
                            <a:srgbClr val="000000"/>
                          </a:solidFill>
                          <a:latin typeface="calibri"/>
                        </a:rPr>
                        <a:t>Nordmaling</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8"/>
                  </a:ext>
                </a:extLst>
              </a:tr>
              <a:tr h="0">
                <a:tc>
                  <a:txBody>
                    <a:bodyPr/>
                    <a:lstStyle/>
                    <a:p>
                      <a:pPr algn="l"/>
                      <a:r>
                        <a:rPr sz="1200">
                          <a:solidFill>
                            <a:srgbClr val="000000"/>
                          </a:solidFill>
                          <a:latin typeface="calibri"/>
                        </a:rPr>
                        <a:t>Norsjö</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9"/>
                  </a:ext>
                </a:extLst>
              </a:tr>
              <a:tr h="0">
                <a:tc>
                  <a:txBody>
                    <a:bodyPr/>
                    <a:lstStyle/>
                    <a:p>
                      <a:pPr algn="l"/>
                      <a:r>
                        <a:rPr sz="1200">
                          <a:solidFill>
                            <a:srgbClr val="000000"/>
                          </a:solidFill>
                          <a:latin typeface="calibri"/>
                        </a:rPr>
                        <a:t>Robertsfors</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10"/>
                  </a:ext>
                </a:extLst>
              </a:tr>
            </a:tbl>
          </a:graphicData>
        </a:graphic>
      </p:graphicFrame>
      <p:sp>
        <p:nvSpPr>
          <p:cNvPr id="5" name="New shape"/>
          <p:cNvSpPr/>
          <p:nvPr/>
        </p:nvSpPr>
        <p:spPr>
          <a:xfrm>
            <a:off x="4673600" y="4439920"/>
            <a:ext cx="254000" cy="0"/>
          </a:xfrm>
          <a:prstGeom prst="straightConnector1">
            <a:avLst/>
          </a:prstGeom>
          <a:ln>
            <a:solidFill>
              <a:srgbClr val="00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711200" y="711200"/>
            <a:ext cx="7737052" cy="3203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rIns="0" rtlCol="0" anchor="ctr">
            <a:spAutoFit/>
          </a:bodyPr>
          <a:lstStyle/>
          <a:p>
            <a:pPr algn="l"/>
            <a:r>
              <a:rPr sz="1500">
                <a:solidFill>
                  <a:srgbClr val="000000"/>
                </a:solidFill>
                <a:latin typeface="calibri"/>
              </a:rPr>
              <a:t>Hälsocentral/sjukstuga Gör ditt val nedan. Saknas din hälsocentral/sjukstuga, välj "annan".</a:t>
            </a:r>
          </a:p>
        </p:txBody>
      </p:sp>
      <p:sp>
        <p:nvSpPr>
          <p:cNvPr id="3" name="New shape"/>
          <p:cNvSpPr/>
          <p:nvPr/>
        </p:nvSpPr>
        <p:spPr>
          <a:xfrm>
            <a:off x="711200" y="1168400"/>
            <a:ext cx="254000" cy="0"/>
          </a:xfrm>
          <a:prstGeom prst="straightConnector1">
            <a:avLst/>
          </a:prstGeom>
          <a:ln>
            <a:solidFill>
              <a:srgbClr val="00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graphicFrame>
        <p:nvGraphicFramePr>
          <p:cNvPr id="4" name="New Table"/>
          <p:cNvGraphicFramePr>
            <a:graphicFrameLocks noGrp="1"/>
          </p:cNvGraphicFramePr>
          <p:nvPr/>
        </p:nvGraphicFramePr>
        <p:xfrm>
          <a:off x="711200" y="1295400"/>
          <a:ext cx="4216400" cy="3017520"/>
        </p:xfrm>
        <a:graphic>
          <a:graphicData uri="http://schemas.openxmlformats.org/drawingml/2006/table">
            <a:tbl>
              <a:tblPr bandRow="1">
                <a:tableStyleId>{5C22544A-7EE6-4342-B048-85BDC9FD1C3A}</a:tableStyleId>
              </a:tblPr>
              <a:tblGrid>
                <a:gridCol w="2466489">
                  <a:extLst>
                    <a:ext uri="{9D8B030D-6E8A-4147-A177-3AD203B41FA5}">
                      <a16:colId xmlns:a16="http://schemas.microsoft.com/office/drawing/2014/main" val="20000"/>
                    </a:ext>
                  </a:extLst>
                </a:gridCol>
                <a:gridCol w="969709">
                  <a:extLst>
                    <a:ext uri="{9D8B030D-6E8A-4147-A177-3AD203B41FA5}">
                      <a16:colId xmlns:a16="http://schemas.microsoft.com/office/drawing/2014/main" val="20001"/>
                    </a:ext>
                  </a:extLst>
                </a:gridCol>
                <a:gridCol w="780202">
                  <a:extLst>
                    <a:ext uri="{9D8B030D-6E8A-4147-A177-3AD203B41FA5}">
                      <a16:colId xmlns:a16="http://schemas.microsoft.com/office/drawing/2014/main" val="20002"/>
                    </a:ext>
                  </a:extLst>
                </a:gridCol>
              </a:tblGrid>
              <a:tr h="0">
                <a:tc>
                  <a:txBody>
                    <a:bodyPr/>
                    <a:lstStyle/>
                    <a:p>
                      <a:pPr algn="l"/>
                      <a:r>
                        <a:rPr sz="1200">
                          <a:solidFill>
                            <a:srgbClr val="000000"/>
                          </a:solidFill>
                          <a:latin typeface="calibri"/>
                        </a:rPr>
                        <a:t>Namn</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Antal</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0">
                <a:tc>
                  <a:txBody>
                    <a:bodyPr/>
                    <a:lstStyle/>
                    <a:p>
                      <a:pPr algn="l"/>
                      <a:r>
                        <a:rPr sz="1200">
                          <a:solidFill>
                            <a:srgbClr val="000000"/>
                          </a:solidFill>
                          <a:latin typeface="calibri"/>
                        </a:rPr>
                        <a:t>Skelleftehamn</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1"/>
                  </a:ext>
                </a:extLst>
              </a:tr>
              <a:tr h="0">
                <a:tc>
                  <a:txBody>
                    <a:bodyPr/>
                    <a:lstStyle/>
                    <a:p>
                      <a:pPr algn="l"/>
                      <a:r>
                        <a:rPr sz="1200">
                          <a:solidFill>
                            <a:srgbClr val="000000"/>
                          </a:solidFill>
                          <a:latin typeface="calibri"/>
                        </a:rPr>
                        <a:t>Sorsele</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0">
                <a:tc>
                  <a:txBody>
                    <a:bodyPr/>
                    <a:lstStyle/>
                    <a:p>
                      <a:pPr algn="l"/>
                      <a:r>
                        <a:rPr sz="1200">
                          <a:solidFill>
                            <a:srgbClr val="000000"/>
                          </a:solidFill>
                          <a:latin typeface="calibri"/>
                        </a:rPr>
                        <a:t>Stenbergska</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3</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75</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3"/>
                  </a:ext>
                </a:extLst>
              </a:tr>
              <a:tr h="0">
                <a:tc>
                  <a:txBody>
                    <a:bodyPr/>
                    <a:lstStyle/>
                    <a:p>
                      <a:pPr algn="l"/>
                      <a:r>
                        <a:rPr sz="1200">
                          <a:solidFill>
                            <a:srgbClr val="000000"/>
                          </a:solidFill>
                          <a:latin typeface="calibri"/>
                        </a:rPr>
                        <a:t>Storuman</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r h="0">
                <a:tc>
                  <a:txBody>
                    <a:bodyPr/>
                    <a:lstStyle/>
                    <a:p>
                      <a:pPr algn="l"/>
                      <a:r>
                        <a:rPr sz="1200">
                          <a:solidFill>
                            <a:srgbClr val="000000"/>
                          </a:solidFill>
                          <a:latin typeface="calibri"/>
                        </a:rPr>
                        <a:t>Sävar</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5"/>
                  </a:ext>
                </a:extLst>
              </a:tr>
              <a:tr h="0">
                <a:tc>
                  <a:txBody>
                    <a:bodyPr/>
                    <a:lstStyle/>
                    <a:p>
                      <a:pPr algn="l"/>
                      <a:r>
                        <a:rPr sz="1200">
                          <a:solidFill>
                            <a:srgbClr val="000000"/>
                          </a:solidFill>
                          <a:latin typeface="calibri"/>
                        </a:rPr>
                        <a:t>Teg</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6"/>
                  </a:ext>
                </a:extLst>
              </a:tr>
              <a:tr h="0">
                <a:tc>
                  <a:txBody>
                    <a:bodyPr/>
                    <a:lstStyle/>
                    <a:p>
                      <a:pPr algn="l"/>
                      <a:r>
                        <a:rPr sz="1200">
                          <a:solidFill>
                            <a:srgbClr val="000000"/>
                          </a:solidFill>
                          <a:latin typeface="calibri"/>
                        </a:rPr>
                        <a:t>Tärnaby</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7"/>
                  </a:ext>
                </a:extLst>
              </a:tr>
              <a:tr h="0">
                <a:tc>
                  <a:txBody>
                    <a:bodyPr/>
                    <a:lstStyle/>
                    <a:p>
                      <a:pPr algn="l"/>
                      <a:r>
                        <a:rPr sz="1200">
                          <a:solidFill>
                            <a:srgbClr val="000000"/>
                          </a:solidFill>
                          <a:latin typeface="calibri"/>
                        </a:rPr>
                        <a:t>Vilhelmina</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8"/>
                  </a:ext>
                </a:extLst>
              </a:tr>
              <a:tr h="0">
                <a:tc>
                  <a:txBody>
                    <a:bodyPr/>
                    <a:lstStyle/>
                    <a:p>
                      <a:pPr algn="l"/>
                      <a:r>
                        <a:rPr sz="1200">
                          <a:solidFill>
                            <a:srgbClr val="000000"/>
                          </a:solidFill>
                          <a:latin typeface="calibri"/>
                        </a:rPr>
                        <a:t>Vindeln</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9"/>
                  </a:ext>
                </a:extLst>
              </a:tr>
              <a:tr h="0">
                <a:tc>
                  <a:txBody>
                    <a:bodyPr/>
                    <a:lstStyle/>
                    <a:p>
                      <a:pPr algn="l"/>
                      <a:r>
                        <a:rPr sz="1200">
                          <a:solidFill>
                            <a:srgbClr val="000000"/>
                          </a:solidFill>
                          <a:latin typeface="calibri"/>
                        </a:rPr>
                        <a:t>Vännäs</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10"/>
                  </a:ext>
                </a:extLst>
              </a:tr>
            </a:tbl>
          </a:graphicData>
        </a:graphic>
      </p:graphicFrame>
      <p:sp>
        <p:nvSpPr>
          <p:cNvPr id="5" name="New shape"/>
          <p:cNvSpPr/>
          <p:nvPr/>
        </p:nvSpPr>
        <p:spPr>
          <a:xfrm>
            <a:off x="4673600" y="4439920"/>
            <a:ext cx="254000" cy="0"/>
          </a:xfrm>
          <a:prstGeom prst="straightConnector1">
            <a:avLst/>
          </a:prstGeom>
          <a:ln>
            <a:solidFill>
              <a:srgbClr val="00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711200" y="711200"/>
            <a:ext cx="7737052" cy="3203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rIns="0" rtlCol="0" anchor="ctr">
            <a:spAutoFit/>
          </a:bodyPr>
          <a:lstStyle/>
          <a:p>
            <a:pPr algn="l"/>
            <a:r>
              <a:rPr sz="1500">
                <a:solidFill>
                  <a:srgbClr val="000000"/>
                </a:solidFill>
                <a:latin typeface="calibri"/>
              </a:rPr>
              <a:t>Hälsocentral/sjukstuga Gör ditt val nedan. Saknas din hälsocentral/sjukstuga, välj "annan".</a:t>
            </a:r>
          </a:p>
        </p:txBody>
      </p:sp>
      <p:sp>
        <p:nvSpPr>
          <p:cNvPr id="3" name="New shape"/>
          <p:cNvSpPr/>
          <p:nvPr/>
        </p:nvSpPr>
        <p:spPr>
          <a:xfrm>
            <a:off x="711200" y="1168400"/>
            <a:ext cx="254000" cy="0"/>
          </a:xfrm>
          <a:prstGeom prst="straightConnector1">
            <a:avLst/>
          </a:prstGeom>
          <a:ln>
            <a:solidFill>
              <a:srgbClr val="00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graphicFrame>
        <p:nvGraphicFramePr>
          <p:cNvPr id="4" name="New Table"/>
          <p:cNvGraphicFramePr>
            <a:graphicFrameLocks noGrp="1"/>
          </p:cNvGraphicFramePr>
          <p:nvPr/>
        </p:nvGraphicFramePr>
        <p:xfrm>
          <a:off x="711200" y="1295400"/>
          <a:ext cx="4216400" cy="1371600"/>
        </p:xfrm>
        <a:graphic>
          <a:graphicData uri="http://schemas.openxmlformats.org/drawingml/2006/table">
            <a:tbl>
              <a:tblPr bandRow="1">
                <a:tableStyleId>{5C22544A-7EE6-4342-B048-85BDC9FD1C3A}</a:tableStyleId>
              </a:tblPr>
              <a:tblGrid>
                <a:gridCol w="2466489">
                  <a:extLst>
                    <a:ext uri="{9D8B030D-6E8A-4147-A177-3AD203B41FA5}">
                      <a16:colId xmlns:a16="http://schemas.microsoft.com/office/drawing/2014/main" val="20000"/>
                    </a:ext>
                  </a:extLst>
                </a:gridCol>
                <a:gridCol w="969709">
                  <a:extLst>
                    <a:ext uri="{9D8B030D-6E8A-4147-A177-3AD203B41FA5}">
                      <a16:colId xmlns:a16="http://schemas.microsoft.com/office/drawing/2014/main" val="20001"/>
                    </a:ext>
                  </a:extLst>
                </a:gridCol>
                <a:gridCol w="780202">
                  <a:extLst>
                    <a:ext uri="{9D8B030D-6E8A-4147-A177-3AD203B41FA5}">
                      <a16:colId xmlns:a16="http://schemas.microsoft.com/office/drawing/2014/main" val="20002"/>
                    </a:ext>
                  </a:extLst>
                </a:gridCol>
              </a:tblGrid>
              <a:tr h="0">
                <a:tc>
                  <a:txBody>
                    <a:bodyPr/>
                    <a:lstStyle/>
                    <a:p>
                      <a:pPr algn="l"/>
                      <a:r>
                        <a:rPr sz="1200">
                          <a:solidFill>
                            <a:srgbClr val="000000"/>
                          </a:solidFill>
                          <a:latin typeface="calibri"/>
                        </a:rPr>
                        <a:t>Namn</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Antal</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0">
                <a:tc>
                  <a:txBody>
                    <a:bodyPr/>
                    <a:lstStyle/>
                    <a:p>
                      <a:pPr algn="l"/>
                      <a:r>
                        <a:rPr sz="1200">
                          <a:solidFill>
                            <a:srgbClr val="000000"/>
                          </a:solidFill>
                          <a:latin typeface="calibri"/>
                        </a:rPr>
                        <a:t>Ålidhem</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1"/>
                  </a:ext>
                </a:extLst>
              </a:tr>
              <a:tr h="0">
                <a:tc>
                  <a:txBody>
                    <a:bodyPr/>
                    <a:lstStyle/>
                    <a:p>
                      <a:pPr algn="l"/>
                      <a:r>
                        <a:rPr sz="1200">
                          <a:solidFill>
                            <a:srgbClr val="000000"/>
                          </a:solidFill>
                          <a:latin typeface="calibri"/>
                        </a:rPr>
                        <a:t>Åsele</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0">
                <a:tc>
                  <a:txBody>
                    <a:bodyPr/>
                    <a:lstStyle/>
                    <a:p>
                      <a:pPr algn="l"/>
                      <a:r>
                        <a:rPr sz="1200">
                          <a:solidFill>
                            <a:srgbClr val="000000"/>
                          </a:solidFill>
                          <a:latin typeface="calibri"/>
                        </a:rPr>
                        <a:t>Annan:</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tc>
                  <a:txBody>
                    <a:bodyPr/>
                    <a:lstStyle/>
                    <a:p>
                      <a:pPr algn="ctr"/>
                      <a:r>
                        <a:rPr sz="1200">
                          <a:solidFill>
                            <a:srgbClr val="000000"/>
                          </a:solidFill>
                          <a:latin typeface="calibri"/>
                        </a:rPr>
                        <a:t>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3"/>
                  </a:ext>
                </a:extLst>
              </a:tr>
              <a:tr h="0">
                <a:tc>
                  <a:txBody>
                    <a:bodyPr/>
                    <a:lstStyle/>
                    <a:p>
                      <a:pPr algn="r"/>
                      <a:r>
                        <a:rPr sz="1200" b="1">
                          <a:solidFill>
                            <a:srgbClr val="000000"/>
                          </a:solidFill>
                          <a:latin typeface="calibri"/>
                        </a:rPr>
                        <a:t>Total</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b="1">
                          <a:solidFill>
                            <a:srgbClr val="000000"/>
                          </a:solidFill>
                          <a:latin typeface="calibri"/>
                        </a:rPr>
                        <a:t>4</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a:r>
                        <a:rPr sz="1200" b="1">
                          <a:solidFill>
                            <a:srgbClr val="000000"/>
                          </a:solidFill>
                          <a:latin typeface="calibri"/>
                        </a:rPr>
                        <a:t>100</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bl>
          </a:graphicData>
        </a:graphic>
      </p:graphicFrame>
      <p:graphicFrame>
        <p:nvGraphicFramePr>
          <p:cNvPr id="5" name="New Table"/>
          <p:cNvGraphicFramePr>
            <a:graphicFrameLocks noGrp="1"/>
          </p:cNvGraphicFramePr>
          <p:nvPr/>
        </p:nvGraphicFramePr>
        <p:xfrm>
          <a:off x="711200" y="2794000"/>
          <a:ext cx="4216400" cy="548640"/>
        </p:xfrm>
        <a:graphic>
          <a:graphicData uri="http://schemas.openxmlformats.org/drawingml/2006/table">
            <a:tbl>
              <a:tblPr bandRow="1">
                <a:tableStyleId>{5C22544A-7EE6-4342-B048-85BDC9FD1C3A}</a:tableStyleId>
              </a:tblPr>
              <a:tblGrid>
                <a:gridCol w="4216400">
                  <a:extLst>
                    <a:ext uri="{9D8B030D-6E8A-4147-A177-3AD203B41FA5}">
                      <a16:colId xmlns:a16="http://schemas.microsoft.com/office/drawing/2014/main" val="20000"/>
                    </a:ext>
                  </a:extLst>
                </a:gridCol>
              </a:tblGrid>
              <a:tr h="0">
                <a:tc>
                  <a:txBody>
                    <a:bodyPr/>
                    <a:lstStyle/>
                    <a:p>
                      <a:pPr algn="l"/>
                      <a:r>
                        <a:rPr sz="1200">
                          <a:solidFill>
                            <a:srgbClr val="000000"/>
                          </a:solidFill>
                          <a:latin typeface="calibri"/>
                        </a:rPr>
                        <a:t>Svarsfrekvens</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0">
                <a:tc>
                  <a:txBody>
                    <a:bodyPr/>
                    <a:lstStyle/>
                    <a:p>
                      <a:pPr algn="l"/>
                      <a:r>
                        <a:rPr sz="1200">
                          <a:solidFill>
                            <a:srgbClr val="000000"/>
                          </a:solidFill>
                          <a:latin typeface="calibri"/>
                        </a:rPr>
                        <a:t>80% (4/5)</a:t>
                      </a:r>
                    </a:p>
                  </a:txBody>
                  <a:tcPr marL="45330" marR="4533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10001"/>
                  </a:ext>
                </a:extLst>
              </a:tr>
            </a:tbl>
          </a:graphicData>
        </a:graphic>
      </p:graphicFrame>
    </p:spTree>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AS_NET" val="4.0.30319.42000"/>
  <p:tag name="AS_OS" val="Microsoft Windows NT 10.0.14393.0"/>
  <p:tag name="AS_RELEASE_DATE" val="2017.01.13"/>
  <p:tag name="AS_TITLE" val="Aspose.Slides for .NET 4.0 Client Profile"/>
  <p:tag name="AS_VERSION" val="16.12.1.0"/>
</p:tagLst>
</file>

<file path=ppt/theme/theme1.xml><?xml version="1.0" encoding="utf-8"?>
<a:theme xmlns:a="http://schemas.openxmlformats.org/drawingml/2006/main" name="Office-tema">
  <a:themeElements>
    <a:clrScheme name="Region Västerbotten">
      <a:dk1>
        <a:srgbClr val="000000"/>
      </a:dk1>
      <a:lt1>
        <a:srgbClr val="FFFFFF"/>
      </a:lt1>
      <a:dk2>
        <a:srgbClr val="0050A0"/>
      </a:dk2>
      <a:lt2>
        <a:srgbClr val="FFFFFF"/>
      </a:lt2>
      <a:accent1>
        <a:srgbClr val="0050A0"/>
      </a:accent1>
      <a:accent2>
        <a:srgbClr val="F59076"/>
      </a:accent2>
      <a:accent3>
        <a:srgbClr val="DCE7F6"/>
      </a:accent3>
      <a:accent4>
        <a:srgbClr val="F05933"/>
      </a:accent4>
      <a:accent5>
        <a:srgbClr val="FCDED6"/>
      </a:accent5>
      <a:accent6>
        <a:srgbClr val="80A7D0"/>
      </a:accent6>
      <a:hlink>
        <a:srgbClr val="0050A0"/>
      </a:hlink>
      <a:folHlink>
        <a:srgbClr val="0050A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3" id="{837B7C37-AD0D-4C51-A3A3-40D0B8A7434E}" vid="{64231468-52DE-4318-95C4-5F2DA3A58BF8}"/>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6225</Words>
  <Application>Microsoft Office PowerPoint</Application>
  <PresentationFormat>Bildspel på skärmen (16:9)</PresentationFormat>
  <Paragraphs>1268</Paragraphs>
  <Slides>64</Slides>
  <Notes>0</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64</vt:i4>
      </vt:variant>
    </vt:vector>
  </HeadingPairs>
  <TitlesOfParts>
    <vt:vector size="68" baseType="lpstr">
      <vt:lpstr>Arial</vt:lpstr>
      <vt:lpstr>calibri</vt:lpstr>
      <vt:lpstr>calibri</vt:lpstr>
      <vt:lpstr>Office-tema</vt:lpstr>
      <vt:lpstr>Studentenkät Region Västerbotten 2024</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Studentenkät_Region_Väst</dc:title>
  <dc:creator>Anette Ekman</dc:creator>
  <cp:lastModifiedBy>Gun Eriksson</cp:lastModifiedBy>
  <cp:revision>2</cp:revision>
  <cp:lastPrinted>2016-03-23T07:52:20Z</cp:lastPrinted>
  <dcterms:created xsi:type="dcterms:W3CDTF">2022-06-28T11:26:03Z</dcterms:created>
  <dcterms:modified xsi:type="dcterms:W3CDTF">2025-02-21T14:46:24Z</dcterms:modified>
</cp:coreProperties>
</file>